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30"/>
  </p:notesMasterIdLst>
  <p:sldIdLst>
    <p:sldId id="324" r:id="rId3"/>
    <p:sldId id="486" r:id="rId4"/>
    <p:sldId id="455" r:id="rId5"/>
    <p:sldId id="456" r:id="rId6"/>
    <p:sldId id="458" r:id="rId7"/>
    <p:sldId id="461" r:id="rId8"/>
    <p:sldId id="462" r:id="rId9"/>
    <p:sldId id="467" r:id="rId10"/>
    <p:sldId id="468" r:id="rId11"/>
    <p:sldId id="469" r:id="rId12"/>
    <p:sldId id="470" r:id="rId13"/>
    <p:sldId id="471" r:id="rId14"/>
    <p:sldId id="472" r:id="rId15"/>
    <p:sldId id="473" r:id="rId16"/>
    <p:sldId id="484" r:id="rId17"/>
    <p:sldId id="485" r:id="rId18"/>
    <p:sldId id="475" r:id="rId19"/>
    <p:sldId id="477" r:id="rId20"/>
    <p:sldId id="478" r:id="rId21"/>
    <p:sldId id="479" r:id="rId22"/>
    <p:sldId id="480" r:id="rId23"/>
    <p:sldId id="481" r:id="rId24"/>
    <p:sldId id="447" r:id="rId25"/>
    <p:sldId id="452" r:id="rId26"/>
    <p:sldId id="482" r:id="rId27"/>
    <p:sldId id="483" r:id="rId28"/>
    <p:sldId id="45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910"/>
    <a:srgbClr val="D9D9D9"/>
    <a:srgbClr val="D3D3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27" autoAdjust="0"/>
    <p:restoredTop sz="86410" autoAdjust="0"/>
  </p:normalViewPr>
  <p:slideViewPr>
    <p:cSldViewPr snapToGrid="0" snapToObjects="1">
      <p:cViewPr varScale="1">
        <p:scale>
          <a:sx n="100" d="100"/>
          <a:sy n="100" d="100"/>
        </p:scale>
        <p:origin x="216"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208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Marcador de notas 2"/>
          <p:cNvSpPr>
            <a:spLocks noGrp="1"/>
          </p:cNvSpPr>
          <p:nvPr>
            <p:ph type="body" idx="1"/>
          </p:nvPr>
        </p:nvSpPr>
        <p:spPr>
          <a:xfrm>
            <a:off x="685800" y="4400550"/>
            <a:ext cx="5486400" cy="3600450"/>
          </a:xfrm>
          <a:prstGeom prst="rect">
            <a:avLst/>
          </a:prstGeom>
        </p:spPr>
        <p:txBody>
          <a:bodyPr/>
          <a:lstStyle/>
          <a:p>
            <a:endParaRPr lang="es-CL" dirty="0"/>
          </a:p>
        </p:txBody>
      </p:sp>
    </p:spTree>
    <p:extLst>
      <p:ext uri="{BB962C8B-B14F-4D97-AF65-F5344CB8AC3E}">
        <p14:creationId xmlns:p14="http://schemas.microsoft.com/office/powerpoint/2010/main" val="2046172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8900" y="742950"/>
            <a:ext cx="6619875" cy="3724275"/>
          </a:xfrm>
          <a:prstGeom prst="rect">
            <a:avLst/>
          </a:prstGeom>
        </p:spPr>
      </p:sp>
      <p:sp>
        <p:nvSpPr>
          <p:cNvPr id="3" name="Marcador de notas 2"/>
          <p:cNvSpPr>
            <a:spLocks noGrp="1"/>
          </p:cNvSpPr>
          <p:nvPr>
            <p:ph type="body" idx="1"/>
          </p:nvPr>
        </p:nvSpPr>
        <p:spPr>
          <a:xfrm>
            <a:off x="679768" y="4716036"/>
            <a:ext cx="5438140" cy="4468816"/>
          </a:xfrm>
          <a:prstGeom prst="rect">
            <a:avLst/>
          </a:prstGeom>
        </p:spPr>
        <p:txBody>
          <a:bodyPr/>
          <a:lstStyle/>
          <a:p>
            <a:endParaRPr lang="es-CL" dirty="0"/>
          </a:p>
        </p:txBody>
      </p:sp>
      <p:sp>
        <p:nvSpPr>
          <p:cNvPr id="4" name="Marcador de número de diapositiva 3"/>
          <p:cNvSpPr>
            <a:spLocks noGrp="1"/>
          </p:cNvSpPr>
          <p:nvPr>
            <p:ph type="sldNum" sz="quarter" idx="10"/>
          </p:nvPr>
        </p:nvSpPr>
        <p:spPr>
          <a:xfrm>
            <a:off x="3848869" y="9428638"/>
            <a:ext cx="2947233" cy="497870"/>
          </a:xfrm>
          <a:prstGeom prst="rect">
            <a:avLst/>
          </a:prstGeom>
        </p:spPr>
        <p:txBody>
          <a:bodyPr/>
          <a:lstStyle/>
          <a:p>
            <a:fld id="{F75C62A2-B47D-48CC-BCC7-18F3200BA997}" type="slidenum">
              <a:rPr lang="en-US" altLang="es-CL" smtClean="0">
                <a:solidFill>
                  <a:srgbClr val="000000"/>
                </a:solidFill>
              </a:rPr>
              <a:pPr/>
              <a:t>17</a:t>
            </a:fld>
            <a:endParaRPr lang="en-US" altLang="es-CL" dirty="0">
              <a:solidFill>
                <a:srgbClr val="000000"/>
              </a:solidFill>
            </a:endParaRPr>
          </a:p>
        </p:txBody>
      </p:sp>
    </p:spTree>
    <p:extLst>
      <p:ext uri="{BB962C8B-B14F-4D97-AF65-F5344CB8AC3E}">
        <p14:creationId xmlns:p14="http://schemas.microsoft.com/office/powerpoint/2010/main" val="2625138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88900" y="742950"/>
            <a:ext cx="6619875" cy="3724275"/>
          </a:xfrm>
          <a:prstGeom prst="rect">
            <a:avLst/>
          </a:prstGeom>
        </p:spPr>
      </p:sp>
      <p:sp>
        <p:nvSpPr>
          <p:cNvPr id="3" name="Marcador de notas 2"/>
          <p:cNvSpPr>
            <a:spLocks noGrp="1"/>
          </p:cNvSpPr>
          <p:nvPr>
            <p:ph type="body" idx="1"/>
          </p:nvPr>
        </p:nvSpPr>
        <p:spPr>
          <a:xfrm>
            <a:off x="679768" y="4716036"/>
            <a:ext cx="5438140" cy="4468816"/>
          </a:xfrm>
          <a:prstGeom prst="rect">
            <a:avLst/>
          </a:prstGeom>
        </p:spPr>
        <p:txBody>
          <a:bodyPr/>
          <a:lstStyle/>
          <a:p>
            <a:endParaRPr lang="es-CL"/>
          </a:p>
        </p:txBody>
      </p:sp>
      <p:sp>
        <p:nvSpPr>
          <p:cNvPr id="4" name="Marcador de número de diapositiva 3"/>
          <p:cNvSpPr>
            <a:spLocks noGrp="1"/>
          </p:cNvSpPr>
          <p:nvPr>
            <p:ph type="sldNum" sz="quarter" idx="10"/>
          </p:nvPr>
        </p:nvSpPr>
        <p:spPr>
          <a:xfrm>
            <a:off x="3848869" y="9428638"/>
            <a:ext cx="2947233" cy="497870"/>
          </a:xfrm>
          <a:prstGeom prst="rect">
            <a:avLst/>
          </a:prstGeom>
        </p:spPr>
        <p:txBody>
          <a:bodyPr/>
          <a:lstStyle/>
          <a:p>
            <a:fld id="{F75C62A2-B47D-48CC-BCC7-18F3200BA997}" type="slidenum">
              <a:rPr lang="en-US" altLang="es-CL" smtClean="0">
                <a:solidFill>
                  <a:srgbClr val="000000"/>
                </a:solidFill>
              </a:rPr>
              <a:pPr/>
              <a:t>18</a:t>
            </a:fld>
            <a:endParaRPr lang="en-US" altLang="es-CL" dirty="0">
              <a:solidFill>
                <a:srgbClr val="000000"/>
              </a:solidFill>
            </a:endParaRPr>
          </a:p>
        </p:txBody>
      </p:sp>
    </p:spTree>
    <p:extLst>
      <p:ext uri="{BB962C8B-B14F-4D97-AF65-F5344CB8AC3E}">
        <p14:creationId xmlns:p14="http://schemas.microsoft.com/office/powerpoint/2010/main" val="3605826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Marcador de notas 2"/>
          <p:cNvSpPr>
            <a:spLocks noGrp="1"/>
          </p:cNvSpPr>
          <p:nvPr>
            <p:ph type="body" idx="1"/>
          </p:nvPr>
        </p:nvSpPr>
        <p:spPr>
          <a:xfrm>
            <a:off x="685800" y="4400550"/>
            <a:ext cx="5486400" cy="3600450"/>
          </a:xfrm>
          <a:prstGeom prst="rect">
            <a:avLst/>
          </a:prstGeom>
        </p:spPr>
        <p:txBody>
          <a:bodyPr/>
          <a:lstStyle/>
          <a:p>
            <a:endParaRPr lang="es-CL" dirty="0"/>
          </a:p>
        </p:txBody>
      </p:sp>
    </p:spTree>
    <p:extLst>
      <p:ext uri="{BB962C8B-B14F-4D97-AF65-F5344CB8AC3E}">
        <p14:creationId xmlns:p14="http://schemas.microsoft.com/office/powerpoint/2010/main" val="2949283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Marcador de notas 2"/>
          <p:cNvSpPr>
            <a:spLocks noGrp="1"/>
          </p:cNvSpPr>
          <p:nvPr>
            <p:ph type="body" idx="1"/>
          </p:nvPr>
        </p:nvSpPr>
        <p:spPr>
          <a:xfrm>
            <a:off x="685800" y="4400550"/>
            <a:ext cx="5486400" cy="3600450"/>
          </a:xfrm>
          <a:prstGeom prst="rect">
            <a:avLst/>
          </a:prstGeom>
        </p:spPr>
        <p:txBody>
          <a:bodyPr/>
          <a:lstStyle/>
          <a:p>
            <a:endParaRPr lang="es-CL" dirty="0"/>
          </a:p>
        </p:txBody>
      </p:sp>
    </p:spTree>
    <p:extLst>
      <p:ext uri="{BB962C8B-B14F-4D97-AF65-F5344CB8AC3E}">
        <p14:creationId xmlns:p14="http://schemas.microsoft.com/office/powerpoint/2010/main" val="3372466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Marcador de notas 2"/>
          <p:cNvSpPr>
            <a:spLocks noGrp="1"/>
          </p:cNvSpPr>
          <p:nvPr>
            <p:ph type="body" idx="1"/>
          </p:nvPr>
        </p:nvSpPr>
        <p:spPr>
          <a:xfrm>
            <a:off x="685800" y="4400550"/>
            <a:ext cx="5486400" cy="3600450"/>
          </a:xfrm>
          <a:prstGeom prst="rect">
            <a:avLst/>
          </a:prstGeom>
        </p:spPr>
        <p:txBody>
          <a:bodyPr/>
          <a:lstStyle/>
          <a:p>
            <a:endParaRPr lang="es-CL" dirty="0"/>
          </a:p>
        </p:txBody>
      </p:sp>
    </p:spTree>
    <p:extLst>
      <p:ext uri="{BB962C8B-B14F-4D97-AF65-F5344CB8AC3E}">
        <p14:creationId xmlns:p14="http://schemas.microsoft.com/office/powerpoint/2010/main" val="2188429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Marcador de notas 2"/>
          <p:cNvSpPr>
            <a:spLocks noGrp="1"/>
          </p:cNvSpPr>
          <p:nvPr>
            <p:ph type="body" idx="1"/>
          </p:nvPr>
        </p:nvSpPr>
        <p:spPr>
          <a:xfrm>
            <a:off x="685800" y="4400550"/>
            <a:ext cx="5486400" cy="3600450"/>
          </a:xfrm>
          <a:prstGeom prst="rect">
            <a:avLst/>
          </a:prstGeom>
        </p:spPr>
        <p:txBody>
          <a:bodyPr/>
          <a:lstStyle/>
          <a:p>
            <a:endParaRPr lang="es-CL" dirty="0"/>
          </a:p>
        </p:txBody>
      </p:sp>
    </p:spTree>
    <p:extLst>
      <p:ext uri="{BB962C8B-B14F-4D97-AF65-F5344CB8AC3E}">
        <p14:creationId xmlns:p14="http://schemas.microsoft.com/office/powerpoint/2010/main" val="339406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7ED9C8-F09A-4D9E-BEC0-4725162E21FF}"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‹Nº›</a:t>
            </a:fld>
            <a:endParaRPr lang="en-US"/>
          </a:p>
        </p:txBody>
      </p:sp>
    </p:spTree>
    <p:extLst>
      <p:ext uri="{BB962C8B-B14F-4D97-AF65-F5344CB8AC3E}">
        <p14:creationId xmlns:p14="http://schemas.microsoft.com/office/powerpoint/2010/main" val="174768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‹Nº›</a:t>
            </a:fld>
            <a:endParaRPr lang="en-US"/>
          </a:p>
        </p:txBody>
      </p:sp>
    </p:spTree>
    <p:extLst>
      <p:ext uri="{BB962C8B-B14F-4D97-AF65-F5344CB8AC3E}">
        <p14:creationId xmlns:p14="http://schemas.microsoft.com/office/powerpoint/2010/main" val="553214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‹Nº›</a:t>
            </a:fld>
            <a:endParaRPr lang="en-US"/>
          </a:p>
        </p:txBody>
      </p:sp>
    </p:spTree>
    <p:extLst>
      <p:ext uri="{BB962C8B-B14F-4D97-AF65-F5344CB8AC3E}">
        <p14:creationId xmlns:p14="http://schemas.microsoft.com/office/powerpoint/2010/main" val="2982640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Rectangle 1"/>
          <p:cNvSpPr/>
          <p:nvPr userDrawn="1"/>
        </p:nvSpPr>
        <p:spPr bwMode="auto">
          <a:xfrm>
            <a:off x="3151717" y="1131889"/>
            <a:ext cx="9040283" cy="2295525"/>
          </a:xfrm>
          <a:prstGeom prst="rect">
            <a:avLst/>
          </a:prstGeom>
          <a:solidFill>
            <a:schemeClr val="accent2"/>
          </a:solidFill>
          <a:ln w="19050" cap="flat" cmpd="sng" algn="ctr">
            <a:solidFill>
              <a:schemeClr val="accent2"/>
            </a:solidFill>
            <a:prstDash val="solid"/>
            <a:round/>
            <a:headEnd type="none" w="med" len="med"/>
            <a:tailEnd type="none" w="med" len="med"/>
          </a:ln>
          <a:effectLst/>
        </p:spPr>
        <p:txBody>
          <a:bodyPr/>
          <a:lstStyle/>
          <a:p>
            <a:pPr algn="r" fontAlgn="base">
              <a:spcBef>
                <a:spcPct val="0"/>
              </a:spcBef>
              <a:spcAft>
                <a:spcPct val="0"/>
              </a:spcAft>
              <a:defRPr/>
            </a:pPr>
            <a:endParaRPr lang="en-US" sz="2400" baseline="30000">
              <a:solidFill>
                <a:srgbClr val="000000"/>
              </a:solidFill>
            </a:endParaRPr>
          </a:p>
        </p:txBody>
      </p:sp>
      <p:pic>
        <p:nvPicPr>
          <p:cNvPr id="5" name="Picture 3"/>
          <p:cNvPicPr>
            <a:picLocks noChangeAspect="1" noChangeArrowheads="1"/>
          </p:cNvPicPr>
          <p:nvPr userDrawn="1"/>
        </p:nvPicPr>
        <p:blipFill>
          <a:blip r:embed="rId2"/>
          <a:srcRect/>
          <a:stretch>
            <a:fillRect/>
          </a:stretch>
        </p:blipFill>
        <p:spPr bwMode="auto">
          <a:xfrm>
            <a:off x="0" y="1131889"/>
            <a:ext cx="3064933" cy="2300287"/>
          </a:xfrm>
          <a:prstGeom prst="rect">
            <a:avLst/>
          </a:prstGeom>
          <a:noFill/>
          <a:ln w="9525">
            <a:noFill/>
            <a:miter lim="800000"/>
            <a:headEnd/>
            <a:tailEnd/>
          </a:ln>
        </p:spPr>
      </p:pic>
      <p:sp>
        <p:nvSpPr>
          <p:cNvPr id="823299" name="Rectangle 3"/>
          <p:cNvSpPr>
            <a:spLocks noGrp="1" noChangeArrowheads="1"/>
          </p:cNvSpPr>
          <p:nvPr>
            <p:ph type="subTitle" sz="quarter" idx="1"/>
          </p:nvPr>
        </p:nvSpPr>
        <p:spPr bwMode="auto">
          <a:xfrm>
            <a:off x="3168439" y="4221164"/>
            <a:ext cx="8611924" cy="374461"/>
          </a:xfrm>
        </p:spPr>
        <p:txBody>
          <a:bodyPr/>
          <a:lstStyle>
            <a:lvl1pPr marL="0" indent="0" eaLnBrk="0" hangingPunct="0">
              <a:lnSpc>
                <a:spcPct val="90000"/>
              </a:lnSpc>
              <a:spcBef>
                <a:spcPct val="40000"/>
              </a:spcBef>
              <a:buFont typeface="Wingdings" charset="0"/>
              <a:buNone/>
              <a:defRPr sz="2000">
                <a:solidFill>
                  <a:schemeClr val="accent1"/>
                </a:solidFill>
              </a:defRPr>
            </a:lvl1pPr>
          </a:lstStyle>
          <a:p>
            <a:pPr lvl="0"/>
            <a:r>
              <a:rPr lang="es-ES" noProof="0"/>
              <a:t>Haga clic para modificar el estilo de subtítulo del patrón</a:t>
            </a:r>
            <a:endParaRPr lang="es-ES_tradnl" noProof="0" dirty="0"/>
          </a:p>
        </p:txBody>
      </p:sp>
      <p:sp>
        <p:nvSpPr>
          <p:cNvPr id="823300" name="Rectangle 4"/>
          <p:cNvSpPr>
            <a:spLocks noGrp="1" noChangeArrowheads="1"/>
          </p:cNvSpPr>
          <p:nvPr>
            <p:ph type="ctrTitle" sz="quarter"/>
          </p:nvPr>
        </p:nvSpPr>
        <p:spPr bwMode="auto">
          <a:xfrm>
            <a:off x="3168439" y="3573464"/>
            <a:ext cx="9589485" cy="535531"/>
          </a:xfrm>
          <a:extLst/>
        </p:spPr>
        <p:txBody>
          <a:bodyPr wrap="none" anchor="t"/>
          <a:lstStyle>
            <a:lvl1pPr>
              <a:lnSpc>
                <a:spcPct val="90000"/>
              </a:lnSpc>
              <a:spcBef>
                <a:spcPct val="40000"/>
              </a:spcBef>
              <a:defRPr sz="3200">
                <a:solidFill>
                  <a:srgbClr val="125B88"/>
                </a:solidFill>
              </a:defRPr>
            </a:lvl1pPr>
          </a:lstStyle>
          <a:p>
            <a:pPr lvl="0"/>
            <a:r>
              <a:rPr lang="es-ES" noProof="0"/>
              <a:t>Haga clic para modificar el estilo de título del patrón</a:t>
            </a:r>
            <a:endParaRPr lang="es-ES_tradnl" noProof="0" dirty="0"/>
          </a:p>
        </p:txBody>
      </p:sp>
    </p:spTree>
    <p:extLst>
      <p:ext uri="{BB962C8B-B14F-4D97-AF65-F5344CB8AC3E}">
        <p14:creationId xmlns:p14="http://schemas.microsoft.com/office/powerpoint/2010/main" val="23540973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1" y="348707"/>
            <a:ext cx="11053233" cy="504825"/>
          </a:xfrm>
        </p:spPr>
        <p:txBody>
          <a:bodyPr/>
          <a:lstStyle/>
          <a:p>
            <a:r>
              <a:rPr lang="es-ES" noProof="0" dirty="0"/>
              <a:t>Haga clic para modificar el estilo de título del patrón</a:t>
            </a:r>
            <a:endParaRPr lang="es-ES_tradnl" noProof="0" dirty="0"/>
          </a:p>
        </p:txBody>
      </p:sp>
      <p:sp>
        <p:nvSpPr>
          <p:cNvPr id="3" name="Content Placeholder 2"/>
          <p:cNvSpPr>
            <a:spLocks noGrp="1"/>
          </p:cNvSpPr>
          <p:nvPr>
            <p:ph idx="1"/>
          </p:nvPr>
        </p:nvSpPr>
        <p:spPr/>
        <p:txBody>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ES_tradnl" noProof="0"/>
          </a:p>
        </p:txBody>
      </p:sp>
      <p:sp>
        <p:nvSpPr>
          <p:cNvPr id="4" name="Rectangle 6"/>
          <p:cNvSpPr>
            <a:spLocks noGrp="1" noChangeArrowheads="1"/>
          </p:cNvSpPr>
          <p:nvPr>
            <p:ph type="ftr" sz="quarter" idx="10"/>
          </p:nvPr>
        </p:nvSpPr>
        <p:spPr>
          <a:ln/>
        </p:spPr>
        <p:txBody>
          <a:bodyPr/>
          <a:lstStyle>
            <a:lvl1pPr>
              <a:defRPr/>
            </a:lvl1pPr>
          </a:lstStyle>
          <a:p>
            <a:pPr>
              <a:defRPr/>
            </a:pPr>
            <a:fld id="{A03DAB2C-2111-4D0D-9A13-4A14DB995C8A}" type="slidenum">
              <a:rPr lang="es-ES_tradnl" smtClean="0"/>
              <a:pPr>
                <a:defRPr/>
              </a:pPr>
              <a:t>‹Nº›</a:t>
            </a:fld>
            <a:endParaRPr lang="es-ES_tradnl" dirty="0"/>
          </a:p>
        </p:txBody>
      </p:sp>
    </p:spTree>
    <p:extLst>
      <p:ext uri="{BB962C8B-B14F-4D97-AF65-F5344CB8AC3E}">
        <p14:creationId xmlns:p14="http://schemas.microsoft.com/office/powerpoint/2010/main" val="272956918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noProof="0"/>
              <a:t>Haga clic para modificar el estilo de título del patrón</a:t>
            </a:r>
            <a:endParaRPr lang="es-ES_tradnl" noProof="0"/>
          </a:p>
        </p:txBody>
      </p:sp>
      <p:sp>
        <p:nvSpPr>
          <p:cNvPr id="3" name="Content Placeholder 2"/>
          <p:cNvSpPr>
            <a:spLocks noGrp="1"/>
          </p:cNvSpPr>
          <p:nvPr>
            <p:ph sz="half" idx="1"/>
          </p:nvPr>
        </p:nvSpPr>
        <p:spPr>
          <a:xfrm>
            <a:off x="702733" y="1346200"/>
            <a:ext cx="5547784" cy="1865126"/>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ES_tradnl" noProof="0" dirty="0"/>
          </a:p>
        </p:txBody>
      </p:sp>
      <p:sp>
        <p:nvSpPr>
          <p:cNvPr id="4" name="Content Placeholder 3"/>
          <p:cNvSpPr>
            <a:spLocks noGrp="1"/>
          </p:cNvSpPr>
          <p:nvPr>
            <p:ph sz="half" idx="2"/>
          </p:nvPr>
        </p:nvSpPr>
        <p:spPr>
          <a:xfrm>
            <a:off x="6453718" y="1346200"/>
            <a:ext cx="5547783" cy="1865126"/>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ES_tradnl" noProof="0" dirty="0"/>
          </a:p>
        </p:txBody>
      </p:sp>
      <p:sp>
        <p:nvSpPr>
          <p:cNvPr id="5" name="Rectangle 6"/>
          <p:cNvSpPr>
            <a:spLocks noGrp="1" noChangeArrowheads="1"/>
          </p:cNvSpPr>
          <p:nvPr>
            <p:ph type="ftr" sz="quarter" idx="10"/>
          </p:nvPr>
        </p:nvSpPr>
        <p:spPr>
          <a:ln/>
        </p:spPr>
        <p:txBody>
          <a:bodyPr/>
          <a:lstStyle>
            <a:lvl1pPr>
              <a:defRPr/>
            </a:lvl1pPr>
          </a:lstStyle>
          <a:p>
            <a:pPr>
              <a:defRPr/>
            </a:pPr>
            <a:fld id="{B0ADD3B5-0CDC-45D6-ACBA-1F460FB2D418}" type="slidenum">
              <a:rPr lang="es-ES_tradnl" smtClean="0"/>
              <a:pPr>
                <a:defRPr/>
              </a:pPr>
              <a:t>‹Nº›</a:t>
            </a:fld>
            <a:endParaRPr lang="es-ES_tradnl" dirty="0"/>
          </a:p>
        </p:txBody>
      </p:sp>
    </p:spTree>
    <p:extLst>
      <p:ext uri="{BB962C8B-B14F-4D97-AF65-F5344CB8AC3E}">
        <p14:creationId xmlns:p14="http://schemas.microsoft.com/office/powerpoint/2010/main" val="144160875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noProof="0"/>
              <a:t>Haga clic para modificar el estilo de título del patrón</a:t>
            </a:r>
            <a:endParaRPr lang="es-ES_tradnl" noProof="0"/>
          </a:p>
        </p:txBody>
      </p:sp>
      <p:sp>
        <p:nvSpPr>
          <p:cNvPr id="3" name="Rectangle 6"/>
          <p:cNvSpPr>
            <a:spLocks noGrp="1" noChangeArrowheads="1"/>
          </p:cNvSpPr>
          <p:nvPr>
            <p:ph type="ftr" sz="quarter" idx="10"/>
          </p:nvPr>
        </p:nvSpPr>
        <p:spPr>
          <a:ln/>
        </p:spPr>
        <p:txBody>
          <a:bodyPr/>
          <a:lstStyle>
            <a:lvl1pPr>
              <a:defRPr/>
            </a:lvl1pPr>
          </a:lstStyle>
          <a:p>
            <a:pPr>
              <a:defRPr/>
            </a:pPr>
            <a:fld id="{7CD1A668-E3F3-4B36-863A-508DD29A3EE3}" type="slidenum">
              <a:rPr lang="es-ES_tradnl" smtClean="0"/>
              <a:pPr>
                <a:defRPr/>
              </a:pPr>
              <a:t>‹Nº›</a:t>
            </a:fld>
            <a:endParaRPr lang="es-ES_tradnl" dirty="0"/>
          </a:p>
        </p:txBody>
      </p:sp>
    </p:spTree>
    <p:extLst>
      <p:ext uri="{BB962C8B-B14F-4D97-AF65-F5344CB8AC3E}">
        <p14:creationId xmlns:p14="http://schemas.microsoft.com/office/powerpoint/2010/main" val="181399586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fld id="{AAF1C1A9-0E92-46E1-A68D-98B1F3636B53}" type="slidenum">
              <a:rPr lang="es-ES_tradnl" smtClean="0"/>
              <a:pPr>
                <a:defRPr/>
              </a:pPr>
              <a:t>‹Nº›</a:t>
            </a:fld>
            <a:endParaRPr lang="es-ES_tradnl" dirty="0"/>
          </a:p>
        </p:txBody>
      </p:sp>
    </p:spTree>
    <p:extLst>
      <p:ext uri="{BB962C8B-B14F-4D97-AF65-F5344CB8AC3E}">
        <p14:creationId xmlns:p14="http://schemas.microsoft.com/office/powerpoint/2010/main" val="146870009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‹Nº›</a:t>
            </a:fld>
            <a:endParaRPr lang="en-US"/>
          </a:p>
        </p:txBody>
      </p:sp>
    </p:spTree>
    <p:extLst>
      <p:ext uri="{BB962C8B-B14F-4D97-AF65-F5344CB8AC3E}">
        <p14:creationId xmlns:p14="http://schemas.microsoft.com/office/powerpoint/2010/main" val="214498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7ED9C8-F09A-4D9E-BEC0-4725162E21FF}" type="datetimeFigureOut">
              <a:rPr lang="en-US" smtClean="0"/>
              <a:t>7/3/2025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‹Nº›</a:t>
            </a:fld>
            <a:endParaRPr lang="en-US"/>
          </a:p>
        </p:txBody>
      </p:sp>
    </p:spTree>
    <p:extLst>
      <p:ext uri="{BB962C8B-B14F-4D97-AF65-F5344CB8AC3E}">
        <p14:creationId xmlns:p14="http://schemas.microsoft.com/office/powerpoint/2010/main" val="1026881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7ED9C8-F09A-4D9E-BEC0-4725162E21FF}" type="datetimeFigureOut">
              <a:rPr lang="en-US" smtClean="0"/>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‹Nº›</a:t>
            </a:fld>
            <a:endParaRPr lang="en-US"/>
          </a:p>
        </p:txBody>
      </p:sp>
    </p:spTree>
    <p:extLst>
      <p:ext uri="{BB962C8B-B14F-4D97-AF65-F5344CB8AC3E}">
        <p14:creationId xmlns:p14="http://schemas.microsoft.com/office/powerpoint/2010/main" val="1004331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7ED9C8-F09A-4D9E-BEC0-4725162E21FF}" type="datetimeFigureOut">
              <a:rPr lang="en-US" smtClean="0"/>
              <a:t>7/3/2025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D807A-D3EC-4DEA-86E2-120E4093F1A6}" type="slidenum">
              <a:rPr lang="en-US" smtClean="0"/>
              <a:t>‹Nº›</a:t>
            </a:fld>
            <a:endParaRPr lang="en-US"/>
          </a:p>
        </p:txBody>
      </p:sp>
    </p:spTree>
    <p:extLst>
      <p:ext uri="{BB962C8B-B14F-4D97-AF65-F5344CB8AC3E}">
        <p14:creationId xmlns:p14="http://schemas.microsoft.com/office/powerpoint/2010/main" val="925692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7ED9C8-F09A-4D9E-BEC0-4725162E21FF}" type="datetimeFigureOut">
              <a:rPr lang="en-US" smtClean="0"/>
              <a:t>7/3/2025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D807A-D3EC-4DEA-86E2-120E4093F1A6}" type="slidenum">
              <a:rPr lang="en-US" smtClean="0"/>
              <a:t>‹Nº›</a:t>
            </a:fld>
            <a:endParaRPr lang="en-US"/>
          </a:p>
        </p:txBody>
      </p:sp>
    </p:spTree>
    <p:extLst>
      <p:ext uri="{BB962C8B-B14F-4D97-AF65-F5344CB8AC3E}">
        <p14:creationId xmlns:p14="http://schemas.microsoft.com/office/powerpoint/2010/main" val="2280913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ED9C8-F09A-4D9E-BEC0-4725162E21FF}" type="datetimeFigureOut">
              <a:rPr lang="en-US" smtClean="0"/>
              <a:t>7/3/2025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D807A-D3EC-4DEA-86E2-120E4093F1A6}" type="slidenum">
              <a:rPr lang="en-US" smtClean="0"/>
              <a:t>‹Nº›</a:t>
            </a:fld>
            <a:endParaRPr lang="en-US"/>
          </a:p>
        </p:txBody>
      </p:sp>
    </p:spTree>
    <p:extLst>
      <p:ext uri="{BB962C8B-B14F-4D97-AF65-F5344CB8AC3E}">
        <p14:creationId xmlns:p14="http://schemas.microsoft.com/office/powerpoint/2010/main" val="2358181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‹Nº›</a:t>
            </a:fld>
            <a:endParaRPr lang="en-US"/>
          </a:p>
        </p:txBody>
      </p:sp>
    </p:spTree>
    <p:extLst>
      <p:ext uri="{BB962C8B-B14F-4D97-AF65-F5344CB8AC3E}">
        <p14:creationId xmlns:p14="http://schemas.microsoft.com/office/powerpoint/2010/main" val="9933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7/3/2025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‹Nº›</a:t>
            </a:fld>
            <a:endParaRPr lang="en-US"/>
          </a:p>
        </p:txBody>
      </p:sp>
    </p:spTree>
    <p:extLst>
      <p:ext uri="{BB962C8B-B14F-4D97-AF65-F5344CB8AC3E}">
        <p14:creationId xmlns:p14="http://schemas.microsoft.com/office/powerpoint/2010/main" val="2884807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7ED9C8-F09A-4D9E-BEC0-4725162E21FF}" type="datetimeFigureOut">
              <a:rPr lang="en-US" smtClean="0"/>
              <a:t>7/3/2025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D807A-D3EC-4DEA-86E2-120E4093F1A6}" type="slidenum">
              <a:rPr lang="en-US" smtClean="0"/>
              <a:t>‹Nº›</a:t>
            </a:fld>
            <a:endParaRPr lang="en-US"/>
          </a:p>
        </p:txBody>
      </p:sp>
    </p:spTree>
    <p:extLst>
      <p:ext uri="{BB962C8B-B14F-4D97-AF65-F5344CB8AC3E}">
        <p14:creationId xmlns:p14="http://schemas.microsoft.com/office/powerpoint/2010/main" val="14236910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2274" name="Rectangle 2"/>
          <p:cNvSpPr>
            <a:spLocks noChangeArrowheads="1"/>
          </p:cNvSpPr>
          <p:nvPr/>
        </p:nvSpPr>
        <p:spPr bwMode="gray">
          <a:xfrm>
            <a:off x="4234" y="935038"/>
            <a:ext cx="12187767" cy="63500"/>
          </a:xfrm>
          <a:prstGeom prst="rect">
            <a:avLst/>
          </a:prstGeom>
          <a:solidFill>
            <a:schemeClr val="bg2"/>
          </a:solidFill>
          <a:ln>
            <a:noFill/>
          </a:ln>
          <a:effectLst/>
        </p:spPr>
        <p:txBody>
          <a:bodyPr wrap="none" anchor="ctr"/>
          <a:lstStyle/>
          <a:p>
            <a:pPr algn="r" fontAlgn="base">
              <a:spcBef>
                <a:spcPct val="0"/>
              </a:spcBef>
              <a:spcAft>
                <a:spcPct val="0"/>
              </a:spcAft>
              <a:defRPr/>
            </a:pPr>
            <a:endParaRPr lang="es-ES_tradnl" sz="2400" baseline="30000">
              <a:solidFill>
                <a:prstClr val="black"/>
              </a:solidFill>
            </a:endParaRPr>
          </a:p>
        </p:txBody>
      </p:sp>
      <p:sp>
        <p:nvSpPr>
          <p:cNvPr id="1027" name="Rectangle 3"/>
          <p:cNvSpPr>
            <a:spLocks noGrp="1" noChangeArrowheads="1"/>
          </p:cNvSpPr>
          <p:nvPr>
            <p:ph type="title"/>
          </p:nvPr>
        </p:nvSpPr>
        <p:spPr bwMode="gray">
          <a:xfrm>
            <a:off x="719668" y="608014"/>
            <a:ext cx="11053233" cy="504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lvl="0"/>
            <a:r>
              <a:rPr lang="es-ES"/>
              <a:t>Haga clic para modificar el estilo de título del patrón</a:t>
            </a:r>
            <a:endParaRPr lang="es-ES_tradnl"/>
          </a:p>
        </p:txBody>
      </p:sp>
      <p:sp>
        <p:nvSpPr>
          <p:cNvPr id="1028" name="Rectangle 4"/>
          <p:cNvSpPr>
            <a:spLocks noGrp="1" noChangeArrowheads="1"/>
          </p:cNvSpPr>
          <p:nvPr>
            <p:ph type="body" idx="1"/>
          </p:nvPr>
        </p:nvSpPr>
        <p:spPr bwMode="gray">
          <a:xfrm>
            <a:off x="702734" y="1346201"/>
            <a:ext cx="11298767" cy="1535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822278" name="Rectangle 6"/>
          <p:cNvSpPr>
            <a:spLocks noGrp="1" noChangeArrowheads="1"/>
          </p:cNvSpPr>
          <p:nvPr>
            <p:ph type="ftr" sz="quarter" idx="3"/>
          </p:nvPr>
        </p:nvSpPr>
        <p:spPr bwMode="auto">
          <a:xfrm>
            <a:off x="740834" y="6440488"/>
            <a:ext cx="8699500" cy="22860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spAutoFit/>
          </a:bodyPr>
          <a:lstStyle>
            <a:lvl1pPr algn="l" eaLnBrk="0" hangingPunct="0">
              <a:defRPr sz="900" baseline="0" smtClean="0">
                <a:solidFill>
                  <a:srgbClr val="7F7F7F"/>
                </a:solidFill>
                <a:latin typeface="Arial" charset="0"/>
                <a:ea typeface="ＭＳ Ｐゴシック" charset="0"/>
                <a:cs typeface="+mn-cs"/>
              </a:defRPr>
            </a:lvl1pPr>
          </a:lstStyle>
          <a:p>
            <a:pPr fontAlgn="base">
              <a:spcBef>
                <a:spcPct val="0"/>
              </a:spcBef>
              <a:spcAft>
                <a:spcPct val="0"/>
              </a:spcAft>
              <a:defRPr/>
            </a:pPr>
            <a:fld id="{B8F3F7A7-82AC-4201-9D59-5A8A4F1FA86E}" type="slidenum">
              <a:rPr lang="es-ES_tradnl"/>
              <a:pPr fontAlgn="base">
                <a:spcBef>
                  <a:spcPct val="0"/>
                </a:spcBef>
                <a:spcAft>
                  <a:spcPct val="0"/>
                </a:spcAft>
                <a:defRPr/>
              </a:pPr>
              <a:t>‹Nº›</a:t>
            </a:fld>
            <a:endParaRPr lang="es-ES_tradnl" dirty="0"/>
          </a:p>
        </p:txBody>
      </p:sp>
      <p:sp>
        <p:nvSpPr>
          <p:cNvPr id="822279" name="McK 4. Footnote" hidden="1"/>
          <p:cNvSpPr txBox="1">
            <a:spLocks noChangeArrowheads="1"/>
          </p:cNvSpPr>
          <p:nvPr>
            <p:custDataLst>
              <p:tags r:id="rId7"/>
            </p:custDataLst>
          </p:nvPr>
        </p:nvSpPr>
        <p:spPr bwMode="auto">
          <a:xfrm>
            <a:off x="863601" y="6103602"/>
            <a:ext cx="10909300" cy="290849"/>
          </a:xfrm>
          <a:prstGeom prst="rect">
            <a:avLst/>
          </a:prstGeom>
          <a:noFill/>
          <a:ln>
            <a:noFill/>
          </a:ln>
          <a:effectLst/>
          <a:extLst/>
        </p:spPr>
        <p:txBody>
          <a:bodyPr lIns="0" tIns="0" rIns="0" bIns="0" anchor="b">
            <a:spAutoFit/>
          </a:bodyPr>
          <a:lstStyle>
            <a:lvl1pPr marL="473075" indent="-473075" algn="l" defTabSz="895350">
              <a:defRPr sz="2400">
                <a:solidFill>
                  <a:schemeClr val="tx1"/>
                </a:solidFill>
                <a:latin typeface="Arial" charset="0"/>
                <a:ea typeface="ＭＳ Ｐゴシック" charset="0"/>
              </a:defRPr>
            </a:lvl1pPr>
            <a:lvl2pPr marL="1031875" algn="l" defTabSz="895350">
              <a:defRPr sz="2400">
                <a:solidFill>
                  <a:schemeClr val="tx1"/>
                </a:solidFill>
                <a:latin typeface="Arial" charset="0"/>
                <a:ea typeface="ＭＳ Ｐゴシック" charset="0"/>
              </a:defRPr>
            </a:lvl2pPr>
            <a:lvl3pPr marL="1217613" algn="l" defTabSz="895350">
              <a:defRPr sz="2400">
                <a:solidFill>
                  <a:schemeClr val="tx1"/>
                </a:solidFill>
                <a:latin typeface="Arial" charset="0"/>
                <a:ea typeface="ＭＳ Ｐゴシック" charset="0"/>
              </a:defRPr>
            </a:lvl3pPr>
            <a:lvl4pPr marL="1404938" algn="l" defTabSz="895350">
              <a:defRPr sz="2400">
                <a:solidFill>
                  <a:schemeClr val="tx1"/>
                </a:solidFill>
                <a:latin typeface="Arial" charset="0"/>
                <a:ea typeface="ＭＳ Ｐゴシック" charset="0"/>
              </a:defRPr>
            </a:lvl4pPr>
            <a:lvl5pPr marL="1792288" algn="l" defTabSz="895350">
              <a:defRPr sz="2400">
                <a:solidFill>
                  <a:schemeClr val="tx1"/>
                </a:solidFill>
                <a:latin typeface="Arial" charset="0"/>
                <a:ea typeface="ＭＳ Ｐゴシック" charset="0"/>
              </a:defRPr>
            </a:lvl5pPr>
            <a:lvl6pPr marL="2249488" defTabSz="895350" fontAlgn="base">
              <a:spcBef>
                <a:spcPct val="0"/>
              </a:spcBef>
              <a:spcAft>
                <a:spcPct val="0"/>
              </a:spcAft>
              <a:defRPr sz="2400">
                <a:solidFill>
                  <a:schemeClr val="tx1"/>
                </a:solidFill>
                <a:latin typeface="Arial" charset="0"/>
                <a:ea typeface="ＭＳ Ｐゴシック" charset="0"/>
              </a:defRPr>
            </a:lvl6pPr>
            <a:lvl7pPr marL="2706688" defTabSz="895350" fontAlgn="base">
              <a:spcBef>
                <a:spcPct val="0"/>
              </a:spcBef>
              <a:spcAft>
                <a:spcPct val="0"/>
              </a:spcAft>
              <a:defRPr sz="2400">
                <a:solidFill>
                  <a:schemeClr val="tx1"/>
                </a:solidFill>
                <a:latin typeface="Arial" charset="0"/>
                <a:ea typeface="ＭＳ Ｐゴシック" charset="0"/>
              </a:defRPr>
            </a:lvl7pPr>
            <a:lvl8pPr marL="3163888" defTabSz="895350" fontAlgn="base">
              <a:spcBef>
                <a:spcPct val="0"/>
              </a:spcBef>
              <a:spcAft>
                <a:spcPct val="0"/>
              </a:spcAft>
              <a:defRPr sz="2400">
                <a:solidFill>
                  <a:schemeClr val="tx1"/>
                </a:solidFill>
                <a:latin typeface="Arial" charset="0"/>
                <a:ea typeface="ＭＳ Ｐゴシック" charset="0"/>
              </a:defRPr>
            </a:lvl8pPr>
            <a:lvl9pPr marL="3621088" defTabSz="895350" fontAlgn="base">
              <a:spcBef>
                <a:spcPct val="0"/>
              </a:spcBef>
              <a:spcAft>
                <a:spcPct val="0"/>
              </a:spcAft>
              <a:defRPr sz="2400">
                <a:solidFill>
                  <a:schemeClr val="tx1"/>
                </a:solidFill>
                <a:latin typeface="Arial" charset="0"/>
                <a:ea typeface="ＭＳ Ｐゴシック" charset="0"/>
              </a:defRPr>
            </a:lvl9pPr>
          </a:lstStyle>
          <a:p>
            <a:pPr fontAlgn="base">
              <a:spcBef>
                <a:spcPct val="10000"/>
              </a:spcBef>
              <a:spcAft>
                <a:spcPct val="0"/>
              </a:spcAft>
              <a:defRPr/>
            </a:pPr>
            <a:r>
              <a:rPr lang="en-US" sz="900">
                <a:solidFill>
                  <a:prstClr val="black"/>
                </a:solidFill>
              </a:rPr>
              <a:t>	1 Footnote</a:t>
            </a:r>
          </a:p>
          <a:p>
            <a:pPr fontAlgn="base">
              <a:spcBef>
                <a:spcPct val="10000"/>
              </a:spcBef>
              <a:spcAft>
                <a:spcPct val="0"/>
              </a:spcAft>
              <a:defRPr/>
            </a:pPr>
            <a:r>
              <a:rPr lang="en-US" sz="900">
                <a:solidFill>
                  <a:prstClr val="black"/>
                </a:solidFill>
              </a:rPr>
              <a:t>SOURCE: Source</a:t>
            </a:r>
          </a:p>
        </p:txBody>
      </p:sp>
      <p:pic>
        <p:nvPicPr>
          <p:cNvPr id="1031" name="Picture 16"/>
          <p:cNvPicPr>
            <a:picLocks noChangeAspect="1" noChangeArrowheads="1"/>
          </p:cNvPicPr>
          <p:nvPr/>
        </p:nvPicPr>
        <p:blipFill>
          <a:blip r:embed="rId8"/>
          <a:srcRect l="11159" t="19994" r="10886" b="19769"/>
          <a:stretch>
            <a:fillRect/>
          </a:stretch>
        </p:blipFill>
        <p:spPr bwMode="auto">
          <a:xfrm>
            <a:off x="10748433" y="5972175"/>
            <a:ext cx="1278467" cy="741362"/>
          </a:xfrm>
          <a:prstGeom prst="rect">
            <a:avLst/>
          </a:prstGeom>
          <a:noFill/>
          <a:ln w="9525">
            <a:noFill/>
            <a:miter lim="800000"/>
            <a:headEnd/>
            <a:tailEnd/>
          </a:ln>
        </p:spPr>
      </p:pic>
    </p:spTree>
    <p:extLst>
      <p:ext uri="{BB962C8B-B14F-4D97-AF65-F5344CB8AC3E}">
        <p14:creationId xmlns:p14="http://schemas.microsoft.com/office/powerpoint/2010/main" val="9265337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ransition/>
  <p:hf hdr="0" ftr="0" dt="0"/>
  <p:txStyles>
    <p:titleStyle>
      <a:lvl1pPr algn="l" rtl="0" eaLnBrk="1" fontAlgn="base" hangingPunct="1">
        <a:lnSpc>
          <a:spcPct val="95000"/>
        </a:lnSpc>
        <a:spcBef>
          <a:spcPct val="0"/>
        </a:spcBef>
        <a:spcAft>
          <a:spcPct val="0"/>
        </a:spcAft>
        <a:defRPr sz="2800">
          <a:solidFill>
            <a:schemeClr val="accent2"/>
          </a:solidFill>
          <a:latin typeface="+mj-lt"/>
          <a:ea typeface="+mj-ea"/>
          <a:cs typeface="ＭＳ Ｐゴシック"/>
        </a:defRPr>
      </a:lvl1pPr>
      <a:lvl2pPr algn="l" rtl="0" eaLnBrk="1" fontAlgn="base" hangingPunct="1">
        <a:lnSpc>
          <a:spcPct val="95000"/>
        </a:lnSpc>
        <a:spcBef>
          <a:spcPct val="0"/>
        </a:spcBef>
        <a:spcAft>
          <a:spcPct val="0"/>
        </a:spcAft>
        <a:defRPr sz="2800">
          <a:solidFill>
            <a:schemeClr val="accent2"/>
          </a:solidFill>
          <a:latin typeface="Arial" charset="0"/>
          <a:ea typeface="ＭＳ Ｐゴシック" charset="0"/>
          <a:cs typeface="ＭＳ Ｐゴシック"/>
        </a:defRPr>
      </a:lvl2pPr>
      <a:lvl3pPr algn="l" rtl="0" eaLnBrk="1" fontAlgn="base" hangingPunct="1">
        <a:lnSpc>
          <a:spcPct val="95000"/>
        </a:lnSpc>
        <a:spcBef>
          <a:spcPct val="0"/>
        </a:spcBef>
        <a:spcAft>
          <a:spcPct val="0"/>
        </a:spcAft>
        <a:defRPr sz="2800">
          <a:solidFill>
            <a:schemeClr val="accent2"/>
          </a:solidFill>
          <a:latin typeface="Arial" charset="0"/>
          <a:ea typeface="ＭＳ Ｐゴシック" charset="0"/>
          <a:cs typeface="ＭＳ Ｐゴシック"/>
        </a:defRPr>
      </a:lvl3pPr>
      <a:lvl4pPr algn="l" rtl="0" eaLnBrk="1" fontAlgn="base" hangingPunct="1">
        <a:lnSpc>
          <a:spcPct val="95000"/>
        </a:lnSpc>
        <a:spcBef>
          <a:spcPct val="0"/>
        </a:spcBef>
        <a:spcAft>
          <a:spcPct val="0"/>
        </a:spcAft>
        <a:defRPr sz="2800">
          <a:solidFill>
            <a:schemeClr val="accent2"/>
          </a:solidFill>
          <a:latin typeface="Arial" charset="0"/>
          <a:ea typeface="ＭＳ Ｐゴシック" charset="0"/>
          <a:cs typeface="ＭＳ Ｐゴシック"/>
        </a:defRPr>
      </a:lvl4pPr>
      <a:lvl5pPr algn="l" rtl="0" eaLnBrk="1" fontAlgn="base" hangingPunct="1">
        <a:lnSpc>
          <a:spcPct val="95000"/>
        </a:lnSpc>
        <a:spcBef>
          <a:spcPct val="0"/>
        </a:spcBef>
        <a:spcAft>
          <a:spcPct val="0"/>
        </a:spcAft>
        <a:defRPr sz="2800">
          <a:solidFill>
            <a:schemeClr val="accent2"/>
          </a:solidFill>
          <a:latin typeface="Arial" charset="0"/>
          <a:ea typeface="ＭＳ Ｐゴシック" charset="0"/>
          <a:cs typeface="ＭＳ Ｐゴシック"/>
        </a:defRPr>
      </a:lvl5pPr>
      <a:lvl6pPr marL="457200" algn="l" rtl="0" eaLnBrk="1" fontAlgn="base" hangingPunct="1">
        <a:lnSpc>
          <a:spcPct val="95000"/>
        </a:lnSpc>
        <a:spcBef>
          <a:spcPct val="0"/>
        </a:spcBef>
        <a:spcAft>
          <a:spcPct val="0"/>
        </a:spcAft>
        <a:defRPr sz="2800">
          <a:solidFill>
            <a:schemeClr val="folHlink"/>
          </a:solidFill>
          <a:latin typeface="Arial" charset="0"/>
          <a:ea typeface="ＭＳ Ｐゴシック" charset="0"/>
        </a:defRPr>
      </a:lvl6pPr>
      <a:lvl7pPr marL="914400" algn="l" rtl="0" eaLnBrk="1" fontAlgn="base" hangingPunct="1">
        <a:lnSpc>
          <a:spcPct val="95000"/>
        </a:lnSpc>
        <a:spcBef>
          <a:spcPct val="0"/>
        </a:spcBef>
        <a:spcAft>
          <a:spcPct val="0"/>
        </a:spcAft>
        <a:defRPr sz="2800">
          <a:solidFill>
            <a:schemeClr val="folHlink"/>
          </a:solidFill>
          <a:latin typeface="Arial" charset="0"/>
          <a:ea typeface="ＭＳ Ｐゴシック" charset="0"/>
        </a:defRPr>
      </a:lvl7pPr>
      <a:lvl8pPr marL="1371600" algn="l" rtl="0" eaLnBrk="1" fontAlgn="base" hangingPunct="1">
        <a:lnSpc>
          <a:spcPct val="95000"/>
        </a:lnSpc>
        <a:spcBef>
          <a:spcPct val="0"/>
        </a:spcBef>
        <a:spcAft>
          <a:spcPct val="0"/>
        </a:spcAft>
        <a:defRPr sz="2800">
          <a:solidFill>
            <a:schemeClr val="folHlink"/>
          </a:solidFill>
          <a:latin typeface="Arial" charset="0"/>
          <a:ea typeface="ＭＳ Ｐゴシック" charset="0"/>
        </a:defRPr>
      </a:lvl8pPr>
      <a:lvl9pPr marL="1828800" algn="l" rtl="0" eaLnBrk="1" fontAlgn="base" hangingPunct="1">
        <a:lnSpc>
          <a:spcPct val="95000"/>
        </a:lnSpc>
        <a:spcBef>
          <a:spcPct val="0"/>
        </a:spcBef>
        <a:spcAft>
          <a:spcPct val="0"/>
        </a:spcAft>
        <a:defRPr sz="2800">
          <a:solidFill>
            <a:schemeClr val="folHlink"/>
          </a:solidFill>
          <a:latin typeface="Arial" charset="0"/>
          <a:ea typeface="ＭＳ Ｐゴシック" charset="0"/>
        </a:defRPr>
      </a:lvl9pPr>
    </p:titleStyle>
    <p:bodyStyle>
      <a:lvl1pPr marL="233363" indent="-233363" algn="l" rtl="0" eaLnBrk="1" fontAlgn="base" hangingPunct="1">
        <a:lnSpc>
          <a:spcPct val="95000"/>
        </a:lnSpc>
        <a:spcBef>
          <a:spcPct val="75000"/>
        </a:spcBef>
        <a:spcAft>
          <a:spcPct val="0"/>
        </a:spcAft>
        <a:buClr>
          <a:schemeClr val="accent1"/>
        </a:buClr>
        <a:buSzPct val="110000"/>
        <a:buFont typeface="Wingdings" pitchFamily="2" charset="2"/>
        <a:buChar char="§"/>
        <a:defRPr sz="2000">
          <a:solidFill>
            <a:schemeClr val="tx1"/>
          </a:solidFill>
          <a:latin typeface="+mn-lt"/>
          <a:ea typeface="+mn-ea"/>
          <a:cs typeface="ＭＳ Ｐゴシック"/>
        </a:defRPr>
      </a:lvl1pPr>
      <a:lvl2pPr marL="398463" indent="-163513" algn="l" rtl="0" eaLnBrk="1" fontAlgn="base" hangingPunct="1">
        <a:lnSpc>
          <a:spcPct val="95000"/>
        </a:lnSpc>
        <a:spcBef>
          <a:spcPct val="40000"/>
        </a:spcBef>
        <a:spcAft>
          <a:spcPct val="0"/>
        </a:spcAft>
        <a:buClr>
          <a:srgbClr val="917B69"/>
        </a:buClr>
        <a:buFont typeface="Arial" pitchFamily="34" charset="0"/>
        <a:buChar char="•"/>
        <a:defRPr>
          <a:solidFill>
            <a:schemeClr val="tx1"/>
          </a:solidFill>
          <a:latin typeface="+mn-lt"/>
          <a:ea typeface="+mn-ea"/>
          <a:cs typeface="ＭＳ Ｐゴシック"/>
        </a:defRPr>
      </a:lvl2pPr>
      <a:lvl3pPr marL="577850" indent="-177800" algn="l" rtl="0" eaLnBrk="1" fontAlgn="base" hangingPunct="1">
        <a:lnSpc>
          <a:spcPct val="95000"/>
        </a:lnSpc>
        <a:spcBef>
          <a:spcPct val="30000"/>
        </a:spcBef>
        <a:spcAft>
          <a:spcPct val="0"/>
        </a:spcAft>
        <a:buClr>
          <a:schemeClr val="tx1"/>
        </a:buClr>
        <a:buFont typeface="Arial" pitchFamily="34" charset="0"/>
        <a:buChar char="-"/>
        <a:defRPr sz="1600">
          <a:solidFill>
            <a:schemeClr val="tx1"/>
          </a:solidFill>
          <a:latin typeface="+mn-lt"/>
          <a:ea typeface="+mn-ea"/>
          <a:cs typeface="ＭＳ Ｐゴシック"/>
        </a:defRPr>
      </a:lvl3pPr>
      <a:lvl4pPr marL="752475" indent="-173038" algn="l" rtl="0" eaLnBrk="1" fontAlgn="base" hangingPunct="1">
        <a:lnSpc>
          <a:spcPct val="95000"/>
        </a:lnSpc>
        <a:spcBef>
          <a:spcPct val="20000"/>
        </a:spcBef>
        <a:spcAft>
          <a:spcPct val="0"/>
        </a:spcAft>
        <a:buClr>
          <a:schemeClr val="tx1"/>
        </a:buClr>
        <a:buFont typeface="Arial" pitchFamily="34" charset="0"/>
        <a:buChar char="•"/>
        <a:defRPr sz="1400">
          <a:solidFill>
            <a:schemeClr val="tx1"/>
          </a:solidFill>
          <a:latin typeface="+mn-lt"/>
          <a:ea typeface="+mn-ea"/>
          <a:cs typeface="ＭＳ Ｐゴシック"/>
        </a:defRPr>
      </a:lvl4pPr>
      <a:lvl5pPr marL="917575" indent="-163513" algn="l" rtl="0" eaLnBrk="1" fontAlgn="base" hangingPunct="1">
        <a:spcBef>
          <a:spcPct val="20000"/>
        </a:spcBef>
        <a:spcAft>
          <a:spcPct val="0"/>
        </a:spcAft>
        <a:buChar char="»"/>
        <a:defRPr sz="1200">
          <a:solidFill>
            <a:schemeClr val="tx1"/>
          </a:solidFill>
          <a:latin typeface="+mn-lt"/>
          <a:ea typeface="+mn-ea"/>
          <a:cs typeface="ＭＳ Ｐゴシック"/>
        </a:defRPr>
      </a:lvl5pPr>
      <a:lvl6pPr marL="1374775" indent="-163513" algn="l" rtl="0" eaLnBrk="1" fontAlgn="base" hangingPunct="1">
        <a:spcBef>
          <a:spcPct val="20000"/>
        </a:spcBef>
        <a:spcAft>
          <a:spcPct val="0"/>
        </a:spcAft>
        <a:buChar char="»"/>
        <a:defRPr sz="1400">
          <a:solidFill>
            <a:schemeClr val="tx1"/>
          </a:solidFill>
          <a:latin typeface="+mn-lt"/>
          <a:ea typeface="+mn-ea"/>
        </a:defRPr>
      </a:lvl6pPr>
      <a:lvl7pPr marL="1831975" indent="-163513" algn="l" rtl="0" eaLnBrk="1" fontAlgn="base" hangingPunct="1">
        <a:spcBef>
          <a:spcPct val="20000"/>
        </a:spcBef>
        <a:spcAft>
          <a:spcPct val="0"/>
        </a:spcAft>
        <a:buChar char="»"/>
        <a:defRPr sz="1400">
          <a:solidFill>
            <a:schemeClr val="tx1"/>
          </a:solidFill>
          <a:latin typeface="+mn-lt"/>
          <a:ea typeface="+mn-ea"/>
        </a:defRPr>
      </a:lvl7pPr>
      <a:lvl8pPr marL="2289175" indent="-163513" algn="l" rtl="0" eaLnBrk="1" fontAlgn="base" hangingPunct="1">
        <a:spcBef>
          <a:spcPct val="20000"/>
        </a:spcBef>
        <a:spcAft>
          <a:spcPct val="0"/>
        </a:spcAft>
        <a:buChar char="»"/>
        <a:defRPr sz="1400">
          <a:solidFill>
            <a:schemeClr val="tx1"/>
          </a:solidFill>
          <a:latin typeface="+mn-lt"/>
          <a:ea typeface="+mn-ea"/>
        </a:defRPr>
      </a:lvl8pPr>
      <a:lvl9pPr marL="2746375" indent="-163513" algn="l" rtl="0" eaLnBrk="1" fontAlgn="base" hangingPunct="1">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hyperlink" Target="https://youtu.be/01J6vrU_qSM?si=RVwLl-78Dxc2hrPu"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595422" y="3775954"/>
            <a:ext cx="9001156" cy="2291471"/>
          </a:xfrm>
        </p:spPr>
        <p:txBody>
          <a:bodyPr>
            <a:normAutofit/>
          </a:bodyPr>
          <a:lstStyle/>
          <a:p>
            <a:pPr algn="ctr"/>
            <a:endParaRPr lang="es-CL" sz="2800" dirty="0">
              <a:solidFill>
                <a:schemeClr val="tx2"/>
              </a:solidFill>
              <a:latin typeface="Calibri" pitchFamily="34" charset="0"/>
            </a:endParaRPr>
          </a:p>
        </p:txBody>
      </p:sp>
      <p:sp>
        <p:nvSpPr>
          <p:cNvPr id="3" name="2 Subtítulo"/>
          <p:cNvSpPr>
            <a:spLocks noGrp="1"/>
          </p:cNvSpPr>
          <p:nvPr>
            <p:ph type="subTitle" idx="1"/>
          </p:nvPr>
        </p:nvSpPr>
        <p:spPr>
          <a:xfrm>
            <a:off x="2476315" y="4333188"/>
            <a:ext cx="7130188" cy="774988"/>
          </a:xfrm>
        </p:spPr>
        <p:txBody>
          <a:bodyPr>
            <a:normAutofit fontScale="70000" lnSpcReduction="20000"/>
          </a:bodyPr>
          <a:lstStyle/>
          <a:p>
            <a:pPr algn="ctr"/>
            <a:r>
              <a:rPr lang="es-ES" i="1" dirty="0" smtClean="0">
                <a:latin typeface="Calibri" pitchFamily="34" charset="0"/>
              </a:rPr>
              <a:t>Accesos vasculares recién nacidos</a:t>
            </a:r>
          </a:p>
          <a:p>
            <a:pPr algn="ctr"/>
            <a:r>
              <a:rPr lang="es-ES" i="1" dirty="0" smtClean="0">
                <a:latin typeface="Calibri" pitchFamily="34" charset="0"/>
              </a:rPr>
              <a:t>ANNETTE NAVARRETE, MARIA SOLEDAD DIAZ Y MARIA VICTORIA RUBIO</a:t>
            </a:r>
          </a:p>
          <a:p>
            <a:pPr algn="ctr"/>
            <a:r>
              <a:rPr lang="es-ES" i="1" dirty="0" smtClean="0">
                <a:latin typeface="Calibri" pitchFamily="34" charset="0"/>
              </a:rPr>
              <a:t>Julio 2025</a:t>
            </a:r>
            <a:endParaRPr lang="es-ES" i="1" dirty="0">
              <a:latin typeface="Calibri" pitchFamily="34" charset="0"/>
            </a:endParaRPr>
          </a:p>
        </p:txBody>
      </p:sp>
    </p:spTree>
    <p:extLst>
      <p:ext uri="{BB962C8B-B14F-4D97-AF65-F5344CB8AC3E}">
        <p14:creationId xmlns:p14="http://schemas.microsoft.com/office/powerpoint/2010/main" val="19366501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1A8BBE4-68B2-A06B-0F77-12ED87607936}"/>
              </a:ext>
            </a:extLst>
          </p:cNvPr>
          <p:cNvSpPr>
            <a:spLocks noGrp="1"/>
          </p:cNvSpPr>
          <p:nvPr>
            <p:ph type="title"/>
          </p:nvPr>
        </p:nvSpPr>
        <p:spPr>
          <a:xfrm>
            <a:off x="719668" y="475705"/>
            <a:ext cx="11053233" cy="384721"/>
          </a:xfrm>
        </p:spPr>
        <p:txBody>
          <a:bodyPr/>
          <a:lstStyle/>
          <a:p>
            <a:r>
              <a:rPr lang="es-CL" sz="2000" dirty="0">
                <a:latin typeface="Calibri" panose="020F0502020204030204" pitchFamily="34" charset="0"/>
                <a:cs typeface="Calibri" panose="020F0502020204030204" pitchFamily="34" charset="0"/>
              </a:rPr>
              <a:t>Beneficios del uso de ecografía </a:t>
            </a:r>
          </a:p>
        </p:txBody>
      </p:sp>
      <p:sp>
        <p:nvSpPr>
          <p:cNvPr id="3" name="Marcador de contenido 2">
            <a:extLst>
              <a:ext uri="{FF2B5EF4-FFF2-40B4-BE49-F238E27FC236}">
                <a16:creationId xmlns="" xmlns:a16="http://schemas.microsoft.com/office/drawing/2014/main" id="{7E08832D-2ED5-A86B-1C95-B89AD8F71744}"/>
              </a:ext>
            </a:extLst>
          </p:cNvPr>
          <p:cNvSpPr>
            <a:spLocks noGrp="1"/>
          </p:cNvSpPr>
          <p:nvPr>
            <p:ph sz="half" idx="1"/>
          </p:nvPr>
        </p:nvSpPr>
        <p:spPr>
          <a:xfrm>
            <a:off x="677334" y="1081088"/>
            <a:ext cx="5166254" cy="5462587"/>
          </a:xfrm>
        </p:spPr>
        <p:txBody>
          <a:bodyPr>
            <a:normAutofit fontScale="77500" lnSpcReduction="20000"/>
          </a:bodyPr>
          <a:lstStyle/>
          <a:p>
            <a:pPr marL="0" indent="0">
              <a:buNone/>
            </a:pPr>
            <a:r>
              <a:rPr lang="es-CL" sz="1900" b="1" dirty="0">
                <a:latin typeface="Calibri" panose="020F0502020204030204" pitchFamily="34" charset="0"/>
                <a:cs typeface="Calibri" panose="020F0502020204030204" pitchFamily="34" charset="0"/>
              </a:rPr>
              <a:t>✅ </a:t>
            </a:r>
            <a:r>
              <a:rPr lang="es-CL" sz="1900" b="1" dirty="0">
                <a:solidFill>
                  <a:schemeClr val="accent2">
                    <a:lumMod val="75000"/>
                  </a:schemeClr>
                </a:solidFill>
                <a:latin typeface="Calibri" panose="020F0502020204030204" pitchFamily="34" charset="0"/>
                <a:cs typeface="Calibri" panose="020F0502020204030204" pitchFamily="34" charset="0"/>
              </a:rPr>
              <a:t>Visualización en tiempo real</a:t>
            </a:r>
          </a:p>
          <a:p>
            <a:pPr>
              <a:buFont typeface="Arial" panose="020B0604020202020204" pitchFamily="34" charset="0"/>
              <a:buChar char="•"/>
            </a:pPr>
            <a:r>
              <a:rPr lang="es-CL" sz="1900" dirty="0">
                <a:solidFill>
                  <a:schemeClr val="accent2">
                    <a:lumMod val="75000"/>
                  </a:schemeClr>
                </a:solidFill>
                <a:latin typeface="Calibri" panose="020F0502020204030204" pitchFamily="34" charset="0"/>
                <a:cs typeface="Calibri" panose="020F0502020204030204" pitchFamily="34" charset="0"/>
              </a:rPr>
              <a:t>Permite ver directamente la vena objetivo y las estructuras adyacentes.</a:t>
            </a:r>
          </a:p>
          <a:p>
            <a:pPr>
              <a:buFont typeface="Arial" panose="020B0604020202020204" pitchFamily="34" charset="0"/>
              <a:buChar char="•"/>
            </a:pPr>
            <a:r>
              <a:rPr lang="es-CL" sz="1900" dirty="0">
                <a:solidFill>
                  <a:schemeClr val="accent2">
                    <a:lumMod val="75000"/>
                  </a:schemeClr>
                </a:solidFill>
                <a:latin typeface="Calibri" panose="020F0502020204030204" pitchFamily="34" charset="0"/>
                <a:cs typeface="Calibri" panose="020F0502020204030204" pitchFamily="34" charset="0"/>
              </a:rPr>
              <a:t>Reduce riesgos de punción arterial, hematomas o colocación incorrecta.</a:t>
            </a:r>
          </a:p>
          <a:p>
            <a:pPr marL="0" indent="0">
              <a:buNone/>
            </a:pPr>
            <a:endParaRPr lang="es-CL" sz="1900" dirty="0">
              <a:solidFill>
                <a:schemeClr val="accent2">
                  <a:lumMod val="75000"/>
                </a:schemeClr>
              </a:solidFill>
              <a:latin typeface="Calibri" panose="020F0502020204030204" pitchFamily="34" charset="0"/>
              <a:cs typeface="Calibri" panose="020F0502020204030204" pitchFamily="34" charset="0"/>
            </a:endParaRPr>
          </a:p>
          <a:p>
            <a:pPr marL="0" indent="0">
              <a:buNone/>
            </a:pPr>
            <a:r>
              <a:rPr lang="es-CL" sz="1900" b="1" dirty="0">
                <a:solidFill>
                  <a:schemeClr val="accent2">
                    <a:lumMod val="75000"/>
                  </a:schemeClr>
                </a:solidFill>
                <a:latin typeface="Calibri" panose="020F0502020204030204" pitchFamily="34" charset="0"/>
                <a:cs typeface="Calibri" panose="020F0502020204030204" pitchFamily="34" charset="0"/>
              </a:rPr>
              <a:t>✅ Mayor tasa de éxito</a:t>
            </a:r>
          </a:p>
          <a:p>
            <a:pPr>
              <a:buFont typeface="Arial" panose="020B0604020202020204" pitchFamily="34" charset="0"/>
              <a:buChar char="•"/>
            </a:pPr>
            <a:r>
              <a:rPr lang="es-CL" sz="1900" dirty="0">
                <a:solidFill>
                  <a:schemeClr val="accent2">
                    <a:lumMod val="75000"/>
                  </a:schemeClr>
                </a:solidFill>
                <a:latin typeface="Calibri" panose="020F0502020204030204" pitchFamily="34" charset="0"/>
                <a:cs typeface="Calibri" panose="020F0502020204030204" pitchFamily="34" charset="0"/>
              </a:rPr>
              <a:t>Se estima un </a:t>
            </a:r>
            <a:r>
              <a:rPr lang="es-CL" sz="1900" b="1" dirty="0">
                <a:solidFill>
                  <a:schemeClr val="accent2">
                    <a:lumMod val="75000"/>
                  </a:schemeClr>
                </a:solidFill>
                <a:latin typeface="Calibri" panose="020F0502020204030204" pitchFamily="34" charset="0"/>
                <a:cs typeface="Calibri" panose="020F0502020204030204" pitchFamily="34" charset="0"/>
              </a:rPr>
              <a:t>85–90% de éxito en el primer intento</a:t>
            </a:r>
            <a:r>
              <a:rPr lang="es-CL" sz="1900" dirty="0">
                <a:solidFill>
                  <a:schemeClr val="accent2">
                    <a:lumMod val="75000"/>
                  </a:schemeClr>
                </a:solidFill>
                <a:latin typeface="Calibri" panose="020F0502020204030204" pitchFamily="34" charset="0"/>
                <a:cs typeface="Calibri" panose="020F0502020204030204" pitchFamily="34" charset="0"/>
              </a:rPr>
              <a:t> con operadores entrenados.</a:t>
            </a:r>
          </a:p>
          <a:p>
            <a:pPr marL="0" indent="0">
              <a:buNone/>
            </a:pPr>
            <a:endParaRPr lang="es-CL" sz="1900" dirty="0">
              <a:solidFill>
                <a:schemeClr val="accent2">
                  <a:lumMod val="75000"/>
                </a:schemeClr>
              </a:solidFill>
              <a:latin typeface="Calibri" panose="020F0502020204030204" pitchFamily="34" charset="0"/>
              <a:cs typeface="Calibri" panose="020F0502020204030204" pitchFamily="34" charset="0"/>
            </a:endParaRPr>
          </a:p>
          <a:p>
            <a:pPr marL="0" indent="0">
              <a:buNone/>
            </a:pPr>
            <a:r>
              <a:rPr lang="es-CL" sz="1900" b="1" dirty="0">
                <a:solidFill>
                  <a:schemeClr val="accent2">
                    <a:lumMod val="75000"/>
                  </a:schemeClr>
                </a:solidFill>
                <a:latin typeface="Calibri" panose="020F0502020204030204" pitchFamily="34" charset="0"/>
                <a:cs typeface="Calibri" panose="020F0502020204030204" pitchFamily="34" charset="0"/>
              </a:rPr>
              <a:t>✅ Menos intentos, menos trauma</a:t>
            </a:r>
          </a:p>
          <a:p>
            <a:pPr>
              <a:buFont typeface="Arial" panose="020B0604020202020204" pitchFamily="34" charset="0"/>
              <a:buChar char="•"/>
            </a:pPr>
            <a:r>
              <a:rPr lang="es-CL" sz="1900" dirty="0">
                <a:solidFill>
                  <a:schemeClr val="accent2">
                    <a:lumMod val="75000"/>
                  </a:schemeClr>
                </a:solidFill>
                <a:latin typeface="Calibri" panose="020F0502020204030204" pitchFamily="34" charset="0"/>
                <a:cs typeface="Calibri" panose="020F0502020204030204" pitchFamily="34" charset="0"/>
              </a:rPr>
              <a:t>Disminuye el número de punciones → menor dolor y estrés neonatal.</a:t>
            </a:r>
          </a:p>
          <a:p>
            <a:pPr>
              <a:buFont typeface="Arial" panose="020B0604020202020204" pitchFamily="34" charset="0"/>
              <a:buChar char="•"/>
            </a:pPr>
            <a:r>
              <a:rPr lang="es-CL" sz="1900" dirty="0">
                <a:solidFill>
                  <a:schemeClr val="accent2">
                    <a:lumMod val="75000"/>
                  </a:schemeClr>
                </a:solidFill>
                <a:latin typeface="Calibri" panose="020F0502020204030204" pitchFamily="34" charset="0"/>
                <a:cs typeface="Calibri" panose="020F0502020204030204" pitchFamily="34" charset="0"/>
              </a:rPr>
              <a:t>Protege el capital venoso del paciente.</a:t>
            </a:r>
          </a:p>
          <a:p>
            <a:pPr marL="0" indent="0">
              <a:buNone/>
            </a:pPr>
            <a:endParaRPr lang="es-CL" sz="1900" dirty="0">
              <a:solidFill>
                <a:schemeClr val="accent2">
                  <a:lumMod val="75000"/>
                </a:schemeClr>
              </a:solidFill>
              <a:latin typeface="Calibri" panose="020F0502020204030204" pitchFamily="34" charset="0"/>
              <a:cs typeface="Calibri" panose="020F0502020204030204" pitchFamily="34" charset="0"/>
            </a:endParaRPr>
          </a:p>
          <a:p>
            <a:pPr marL="0" indent="0">
              <a:buNone/>
            </a:pPr>
            <a:r>
              <a:rPr lang="es-CL" sz="1900" b="1" dirty="0">
                <a:solidFill>
                  <a:schemeClr val="accent2">
                    <a:lumMod val="75000"/>
                  </a:schemeClr>
                </a:solidFill>
                <a:latin typeface="Calibri" panose="020F0502020204030204" pitchFamily="34" charset="0"/>
                <a:cs typeface="Calibri" panose="020F0502020204030204" pitchFamily="34" charset="0"/>
              </a:rPr>
              <a:t>✅ Menores complicaciones</a:t>
            </a:r>
          </a:p>
          <a:p>
            <a:pPr>
              <a:buFont typeface="Arial" panose="020B0604020202020204" pitchFamily="34" charset="0"/>
              <a:buChar char="•"/>
            </a:pPr>
            <a:r>
              <a:rPr lang="es-CL" sz="1900" dirty="0">
                <a:solidFill>
                  <a:schemeClr val="accent2">
                    <a:lumMod val="75000"/>
                  </a:schemeClr>
                </a:solidFill>
                <a:latin typeface="Calibri" panose="020F0502020204030204" pitchFamily="34" charset="0"/>
                <a:cs typeface="Calibri" panose="020F0502020204030204" pitchFamily="34" charset="0"/>
              </a:rPr>
              <a:t>Menor tasa de infecciones, extravasaciones, trombosis y daño tisular.</a:t>
            </a:r>
          </a:p>
          <a:p>
            <a:endParaRPr lang="es-CL" dirty="0"/>
          </a:p>
        </p:txBody>
      </p:sp>
      <p:pic>
        <p:nvPicPr>
          <p:cNvPr id="6" name="Marcador de contenido 5">
            <a:extLst>
              <a:ext uri="{FF2B5EF4-FFF2-40B4-BE49-F238E27FC236}">
                <a16:creationId xmlns="" xmlns:a16="http://schemas.microsoft.com/office/drawing/2014/main" id="{56DD2B8A-3609-1916-78B9-059ECD395903}"/>
              </a:ext>
            </a:extLst>
          </p:cNvPr>
          <p:cNvPicPr>
            <a:picLocks noGrp="1" noChangeAspect="1"/>
          </p:cNvPicPr>
          <p:nvPr>
            <p:ph sz="half" idx="2"/>
          </p:nvPr>
        </p:nvPicPr>
        <p:blipFill>
          <a:blip r:embed="rId2"/>
          <a:stretch>
            <a:fillRect/>
          </a:stretch>
        </p:blipFill>
        <p:spPr>
          <a:xfrm>
            <a:off x="6072587" y="1614488"/>
            <a:ext cx="2790652" cy="2993609"/>
          </a:xfrm>
        </p:spPr>
      </p:pic>
      <p:pic>
        <p:nvPicPr>
          <p:cNvPr id="9" name="Imagen 8">
            <a:extLst>
              <a:ext uri="{FF2B5EF4-FFF2-40B4-BE49-F238E27FC236}">
                <a16:creationId xmlns="" xmlns:a16="http://schemas.microsoft.com/office/drawing/2014/main" id="{4A9DD9F1-EF43-3F90-1324-CA43256183F0}"/>
              </a:ext>
            </a:extLst>
          </p:cNvPr>
          <p:cNvPicPr>
            <a:picLocks noChangeAspect="1"/>
          </p:cNvPicPr>
          <p:nvPr/>
        </p:nvPicPr>
        <p:blipFill>
          <a:blip r:embed="rId3"/>
          <a:stretch>
            <a:fillRect/>
          </a:stretch>
        </p:blipFill>
        <p:spPr>
          <a:xfrm>
            <a:off x="8208729" y="3994945"/>
            <a:ext cx="3458163" cy="1865312"/>
          </a:xfrm>
          <a:prstGeom prst="rect">
            <a:avLst/>
          </a:prstGeom>
        </p:spPr>
      </p:pic>
    </p:spTree>
    <p:extLst>
      <p:ext uri="{BB962C8B-B14F-4D97-AF65-F5344CB8AC3E}">
        <p14:creationId xmlns:p14="http://schemas.microsoft.com/office/powerpoint/2010/main" val="253797222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01872CF-5B95-6D8D-ACCA-40C2017DF3B6}"/>
              </a:ext>
            </a:extLst>
          </p:cNvPr>
          <p:cNvSpPr>
            <a:spLocks noGrp="1"/>
          </p:cNvSpPr>
          <p:nvPr>
            <p:ph type="title"/>
          </p:nvPr>
        </p:nvSpPr>
        <p:spPr>
          <a:xfrm>
            <a:off x="572559" y="241298"/>
            <a:ext cx="8596668" cy="549275"/>
          </a:xfrm>
        </p:spPr>
        <p:txBody>
          <a:bodyPr>
            <a:normAutofit/>
          </a:bodyPr>
          <a:lstStyle/>
          <a:p>
            <a:r>
              <a:rPr lang="es-CL" sz="2000" dirty="0">
                <a:latin typeface="Calibri" panose="020F0502020204030204" pitchFamily="34" charset="0"/>
                <a:cs typeface="Calibri" panose="020F0502020204030204" pitchFamily="34" charset="0"/>
              </a:rPr>
              <a:t>Modalidades de uso de ecografía en neonatología</a:t>
            </a:r>
          </a:p>
        </p:txBody>
      </p:sp>
      <p:sp>
        <p:nvSpPr>
          <p:cNvPr id="3" name="Marcador de contenido 2">
            <a:extLst>
              <a:ext uri="{FF2B5EF4-FFF2-40B4-BE49-F238E27FC236}">
                <a16:creationId xmlns="" xmlns:a16="http://schemas.microsoft.com/office/drawing/2014/main" id="{950604F3-9ACE-546F-35DD-B6978DB78361}"/>
              </a:ext>
            </a:extLst>
          </p:cNvPr>
          <p:cNvSpPr>
            <a:spLocks noGrp="1"/>
          </p:cNvSpPr>
          <p:nvPr>
            <p:ph sz="half" idx="1"/>
          </p:nvPr>
        </p:nvSpPr>
        <p:spPr>
          <a:xfrm>
            <a:off x="572559" y="1344214"/>
            <a:ext cx="5209116" cy="4799013"/>
          </a:xfrm>
        </p:spPr>
        <p:txBody>
          <a:bodyPr>
            <a:normAutofit fontScale="70000" lnSpcReduction="20000"/>
          </a:bodyPr>
          <a:lstStyle/>
          <a:p>
            <a:pPr marL="0" indent="0">
              <a:buNone/>
            </a:pPr>
            <a:r>
              <a:rPr lang="es-CL" sz="2200" b="1" dirty="0">
                <a:solidFill>
                  <a:schemeClr val="accent2">
                    <a:lumMod val="75000"/>
                  </a:schemeClr>
                </a:solidFill>
                <a:latin typeface="Calibri" panose="020F0502020204030204" pitchFamily="34" charset="0"/>
                <a:cs typeface="Calibri" panose="020F0502020204030204" pitchFamily="34" charset="0"/>
              </a:rPr>
              <a:t>📌 a) Visualización de accesos periféricos</a:t>
            </a:r>
          </a:p>
          <a:p>
            <a:pPr>
              <a:buFont typeface="Arial" panose="020B0604020202020204" pitchFamily="34" charset="0"/>
              <a:buChar char="•"/>
            </a:pPr>
            <a:r>
              <a:rPr lang="es-CL" sz="2200" dirty="0">
                <a:solidFill>
                  <a:schemeClr val="accent2">
                    <a:lumMod val="75000"/>
                  </a:schemeClr>
                </a:solidFill>
                <a:latin typeface="Calibri" panose="020F0502020204030204" pitchFamily="34" charset="0"/>
                <a:cs typeface="Calibri" panose="020F0502020204030204" pitchFamily="34" charset="0"/>
              </a:rPr>
              <a:t>Venas del brazo, antebrazo, pierna y cabeza.</a:t>
            </a:r>
          </a:p>
          <a:p>
            <a:pPr>
              <a:buFont typeface="Arial" panose="020B0604020202020204" pitchFamily="34" charset="0"/>
              <a:buChar char="•"/>
            </a:pPr>
            <a:r>
              <a:rPr lang="es-CL" sz="2200" dirty="0">
                <a:solidFill>
                  <a:schemeClr val="accent2">
                    <a:lumMod val="75000"/>
                  </a:schemeClr>
                </a:solidFill>
                <a:latin typeface="Calibri" panose="020F0502020204030204" pitchFamily="34" charset="0"/>
                <a:cs typeface="Calibri" panose="020F0502020204030204" pitchFamily="34" charset="0"/>
              </a:rPr>
              <a:t>Uso de </a:t>
            </a:r>
            <a:r>
              <a:rPr lang="es-CL" sz="2200" b="1" dirty="0">
                <a:solidFill>
                  <a:schemeClr val="accent2">
                    <a:lumMod val="75000"/>
                  </a:schemeClr>
                </a:solidFill>
                <a:latin typeface="Calibri" panose="020F0502020204030204" pitchFamily="34" charset="0"/>
                <a:cs typeface="Calibri" panose="020F0502020204030204" pitchFamily="34" charset="0"/>
              </a:rPr>
              <a:t>sondas lineales de alta frecuencia</a:t>
            </a:r>
            <a:r>
              <a:rPr lang="es-CL" sz="2200" dirty="0">
                <a:solidFill>
                  <a:schemeClr val="accent2">
                    <a:lumMod val="75000"/>
                  </a:schemeClr>
                </a:solidFill>
                <a:latin typeface="Calibri" panose="020F0502020204030204" pitchFamily="34" charset="0"/>
                <a:cs typeface="Calibri" panose="020F0502020204030204" pitchFamily="34" charset="0"/>
              </a:rPr>
              <a:t> (10–14 MHz).</a:t>
            </a:r>
          </a:p>
          <a:p>
            <a:pPr>
              <a:buFont typeface="Arial" panose="020B0604020202020204" pitchFamily="34" charset="0"/>
              <a:buChar char="•"/>
            </a:pPr>
            <a:r>
              <a:rPr lang="es-CL" sz="2200" dirty="0">
                <a:solidFill>
                  <a:schemeClr val="accent2">
                    <a:lumMod val="75000"/>
                  </a:schemeClr>
                </a:solidFill>
                <a:latin typeface="Calibri" panose="020F0502020204030204" pitchFamily="34" charset="0"/>
                <a:cs typeface="Calibri" panose="020F0502020204030204" pitchFamily="34" charset="0"/>
              </a:rPr>
              <a:t>Técnica: </a:t>
            </a:r>
            <a:r>
              <a:rPr lang="es-CL" sz="2200" i="1" dirty="0">
                <a:solidFill>
                  <a:schemeClr val="accent2">
                    <a:lumMod val="75000"/>
                  </a:schemeClr>
                </a:solidFill>
                <a:latin typeface="Calibri" panose="020F0502020204030204" pitchFamily="34" charset="0"/>
                <a:cs typeface="Calibri" panose="020F0502020204030204" pitchFamily="34" charset="0"/>
              </a:rPr>
              <a:t>longitudinal (en eje)</a:t>
            </a:r>
            <a:r>
              <a:rPr lang="es-CL" sz="2200" dirty="0">
                <a:solidFill>
                  <a:schemeClr val="accent2">
                    <a:lumMod val="75000"/>
                  </a:schemeClr>
                </a:solidFill>
                <a:latin typeface="Calibri" panose="020F0502020204030204" pitchFamily="34" charset="0"/>
                <a:cs typeface="Calibri" panose="020F0502020204030204" pitchFamily="34" charset="0"/>
              </a:rPr>
              <a:t> y </a:t>
            </a:r>
            <a:r>
              <a:rPr lang="es-CL" sz="2200" i="1" dirty="0">
                <a:solidFill>
                  <a:schemeClr val="accent2">
                    <a:lumMod val="75000"/>
                  </a:schemeClr>
                </a:solidFill>
                <a:latin typeface="Calibri" panose="020F0502020204030204" pitchFamily="34" charset="0"/>
                <a:cs typeface="Calibri" panose="020F0502020204030204" pitchFamily="34" charset="0"/>
              </a:rPr>
              <a:t>transversal (fuera de eje)</a:t>
            </a:r>
            <a:r>
              <a:rPr lang="es-CL" sz="2200" dirty="0">
                <a:solidFill>
                  <a:schemeClr val="accent2">
                    <a:lumMod val="75000"/>
                  </a:schemeClr>
                </a:solidFill>
                <a:latin typeface="Calibri" panose="020F0502020204030204" pitchFamily="34" charset="0"/>
                <a:cs typeface="Calibri" panose="020F0502020204030204" pitchFamily="34" charset="0"/>
              </a:rPr>
              <a:t>.</a:t>
            </a:r>
          </a:p>
          <a:p>
            <a:pPr marL="0" indent="0">
              <a:buNone/>
            </a:pPr>
            <a:endParaRPr lang="es-CL" sz="2200" dirty="0">
              <a:solidFill>
                <a:schemeClr val="accent2">
                  <a:lumMod val="75000"/>
                </a:schemeClr>
              </a:solidFill>
              <a:latin typeface="Calibri" panose="020F0502020204030204" pitchFamily="34" charset="0"/>
              <a:cs typeface="Calibri" panose="020F0502020204030204" pitchFamily="34" charset="0"/>
            </a:endParaRPr>
          </a:p>
          <a:p>
            <a:pPr marL="0" indent="0">
              <a:buNone/>
            </a:pPr>
            <a:r>
              <a:rPr lang="es-CL" sz="2200" b="1" dirty="0">
                <a:solidFill>
                  <a:schemeClr val="accent2">
                    <a:lumMod val="75000"/>
                  </a:schemeClr>
                </a:solidFill>
                <a:latin typeface="Calibri" panose="020F0502020204030204" pitchFamily="34" charset="0"/>
                <a:cs typeface="Calibri" panose="020F0502020204030204" pitchFamily="34" charset="0"/>
              </a:rPr>
              <a:t>📌 b) Instalación de catéteres PICC</a:t>
            </a:r>
          </a:p>
          <a:p>
            <a:pPr>
              <a:buFont typeface="Arial" panose="020B0604020202020204" pitchFamily="34" charset="0"/>
              <a:buChar char="•"/>
            </a:pPr>
            <a:r>
              <a:rPr lang="es-CL" sz="2200" dirty="0">
                <a:solidFill>
                  <a:schemeClr val="accent2">
                    <a:lumMod val="75000"/>
                  </a:schemeClr>
                </a:solidFill>
                <a:latin typeface="Calibri" panose="020F0502020204030204" pitchFamily="34" charset="0"/>
                <a:cs typeface="Calibri" panose="020F0502020204030204" pitchFamily="34" charset="0"/>
              </a:rPr>
              <a:t>Selección de la vena óptima (basílica, cefálica, safena).</a:t>
            </a:r>
          </a:p>
          <a:p>
            <a:pPr>
              <a:buFont typeface="Arial" panose="020B0604020202020204" pitchFamily="34" charset="0"/>
              <a:buChar char="•"/>
            </a:pPr>
            <a:r>
              <a:rPr lang="es-CL" sz="2200" b="1" dirty="0">
                <a:solidFill>
                  <a:schemeClr val="accent2">
                    <a:lumMod val="75000"/>
                  </a:schemeClr>
                </a:solidFill>
                <a:latin typeface="Calibri" panose="020F0502020204030204" pitchFamily="34" charset="0"/>
                <a:cs typeface="Calibri" panose="020F0502020204030204" pitchFamily="34" charset="0"/>
              </a:rPr>
              <a:t>Guía en tiempo real</a:t>
            </a:r>
            <a:r>
              <a:rPr lang="es-CL" sz="2200" dirty="0">
                <a:solidFill>
                  <a:schemeClr val="accent2">
                    <a:lumMod val="75000"/>
                  </a:schemeClr>
                </a:solidFill>
                <a:latin typeface="Calibri" panose="020F0502020204030204" pitchFamily="34" charset="0"/>
                <a:cs typeface="Calibri" panose="020F0502020204030204" pitchFamily="34" charset="0"/>
              </a:rPr>
              <a:t> durante punción e inserción del catéter.</a:t>
            </a:r>
          </a:p>
          <a:p>
            <a:pPr>
              <a:buFont typeface="Arial" panose="020B0604020202020204" pitchFamily="34" charset="0"/>
              <a:buChar char="•"/>
            </a:pPr>
            <a:r>
              <a:rPr lang="es-CL" sz="2200" dirty="0">
                <a:solidFill>
                  <a:schemeClr val="accent2">
                    <a:lumMod val="75000"/>
                  </a:schemeClr>
                </a:solidFill>
                <a:latin typeface="Calibri" panose="020F0502020204030204" pitchFamily="34" charset="0"/>
                <a:cs typeface="Calibri" panose="020F0502020204030204" pitchFamily="34" charset="0"/>
              </a:rPr>
              <a:t>Verificación de la punta del catéter (complemento de </a:t>
            </a:r>
            <a:r>
              <a:rPr lang="es-CL" sz="2200" dirty="0" err="1">
                <a:solidFill>
                  <a:schemeClr val="accent2">
                    <a:lumMod val="75000"/>
                  </a:schemeClr>
                </a:solidFill>
                <a:latin typeface="Calibri" panose="020F0502020204030204" pitchFamily="34" charset="0"/>
                <a:cs typeface="Calibri" panose="020F0502020204030204" pitchFamily="34" charset="0"/>
              </a:rPr>
              <a:t>Rx</a:t>
            </a:r>
            <a:r>
              <a:rPr lang="es-CL" sz="2200" dirty="0">
                <a:solidFill>
                  <a:schemeClr val="accent2">
                    <a:lumMod val="75000"/>
                  </a:schemeClr>
                </a:solidFill>
                <a:latin typeface="Calibri" panose="020F0502020204030204" pitchFamily="34" charset="0"/>
                <a:cs typeface="Calibri" panose="020F0502020204030204" pitchFamily="34" charset="0"/>
              </a:rPr>
              <a:t> o ECG intracavitario)</a:t>
            </a:r>
          </a:p>
          <a:p>
            <a:pPr>
              <a:buFont typeface="Arial" panose="020B0604020202020204" pitchFamily="34" charset="0"/>
              <a:buChar char="•"/>
            </a:pPr>
            <a:endParaRPr lang="es-CL" sz="2200" dirty="0">
              <a:solidFill>
                <a:schemeClr val="accent2">
                  <a:lumMod val="75000"/>
                </a:schemeClr>
              </a:solidFill>
              <a:latin typeface="Calibri" panose="020F0502020204030204" pitchFamily="34" charset="0"/>
              <a:cs typeface="Calibri" panose="020F0502020204030204" pitchFamily="34" charset="0"/>
            </a:endParaRPr>
          </a:p>
          <a:p>
            <a:pPr marL="0" indent="0">
              <a:buNone/>
            </a:pPr>
            <a:r>
              <a:rPr lang="es-CL" sz="2200" b="1" dirty="0">
                <a:solidFill>
                  <a:schemeClr val="accent2">
                    <a:lumMod val="75000"/>
                  </a:schemeClr>
                </a:solidFill>
                <a:latin typeface="Calibri" panose="020F0502020204030204" pitchFamily="34" charset="0"/>
                <a:cs typeface="Calibri" panose="020F0502020204030204" pitchFamily="34" charset="0"/>
              </a:rPr>
              <a:t>📌 c) Monitorización post-instalación</a:t>
            </a:r>
          </a:p>
          <a:p>
            <a:pPr>
              <a:buFont typeface="Arial" panose="020B0604020202020204" pitchFamily="34" charset="0"/>
              <a:buChar char="•"/>
            </a:pPr>
            <a:r>
              <a:rPr lang="es-CL" sz="2200" dirty="0">
                <a:solidFill>
                  <a:schemeClr val="accent2">
                    <a:lumMod val="75000"/>
                  </a:schemeClr>
                </a:solidFill>
                <a:latin typeface="Calibri" panose="020F0502020204030204" pitchFamily="34" charset="0"/>
                <a:cs typeface="Calibri" panose="020F0502020204030204" pitchFamily="34" charset="0"/>
              </a:rPr>
              <a:t>Evaluación de </a:t>
            </a:r>
            <a:r>
              <a:rPr lang="es-CL" sz="2200" b="1" dirty="0">
                <a:solidFill>
                  <a:schemeClr val="accent2">
                    <a:lumMod val="75000"/>
                  </a:schemeClr>
                </a:solidFill>
                <a:latin typeface="Calibri" panose="020F0502020204030204" pitchFamily="34" charset="0"/>
                <a:cs typeface="Calibri" panose="020F0502020204030204" pitchFamily="34" charset="0"/>
              </a:rPr>
              <a:t>permeabilidad del catéter</a:t>
            </a:r>
            <a:r>
              <a:rPr lang="es-CL" sz="2200" dirty="0">
                <a:solidFill>
                  <a:schemeClr val="accent2">
                    <a:lumMod val="75000"/>
                  </a:schemeClr>
                </a:solidFill>
                <a:latin typeface="Calibri" panose="020F0502020204030204" pitchFamily="34" charset="0"/>
                <a:cs typeface="Calibri" panose="020F0502020204030204" pitchFamily="34" charset="0"/>
              </a:rPr>
              <a:t>.</a:t>
            </a:r>
          </a:p>
          <a:p>
            <a:pPr>
              <a:buFont typeface="Arial" panose="020B0604020202020204" pitchFamily="34" charset="0"/>
              <a:buChar char="•"/>
            </a:pPr>
            <a:r>
              <a:rPr lang="es-CL" sz="2200" dirty="0">
                <a:solidFill>
                  <a:schemeClr val="accent2">
                    <a:lumMod val="75000"/>
                  </a:schemeClr>
                </a:solidFill>
                <a:latin typeface="Calibri" panose="020F0502020204030204" pitchFamily="34" charset="0"/>
                <a:cs typeface="Calibri" panose="020F0502020204030204" pitchFamily="34" charset="0"/>
              </a:rPr>
              <a:t>Detección temprana de </a:t>
            </a:r>
            <a:r>
              <a:rPr lang="es-CL" sz="2200" b="1" dirty="0">
                <a:solidFill>
                  <a:schemeClr val="accent2">
                    <a:lumMod val="75000"/>
                  </a:schemeClr>
                </a:solidFill>
                <a:latin typeface="Calibri" panose="020F0502020204030204" pitchFamily="34" charset="0"/>
                <a:cs typeface="Calibri" panose="020F0502020204030204" pitchFamily="34" charset="0"/>
              </a:rPr>
              <a:t>trombosis o mal posicionamiento</a:t>
            </a:r>
            <a:endParaRPr lang="es-CL" sz="2200" dirty="0">
              <a:solidFill>
                <a:schemeClr val="accent2">
                  <a:lumMod val="75000"/>
                </a:schemeClr>
              </a:solidFill>
              <a:latin typeface="Calibri" panose="020F0502020204030204" pitchFamily="34" charset="0"/>
              <a:cs typeface="Calibri" panose="020F0502020204030204" pitchFamily="34" charset="0"/>
            </a:endParaRPr>
          </a:p>
          <a:p>
            <a:endParaRPr lang="es-CL" dirty="0"/>
          </a:p>
        </p:txBody>
      </p:sp>
      <p:pic>
        <p:nvPicPr>
          <p:cNvPr id="6" name="Marcador de contenido 5">
            <a:extLst>
              <a:ext uri="{FF2B5EF4-FFF2-40B4-BE49-F238E27FC236}">
                <a16:creationId xmlns="" xmlns:a16="http://schemas.microsoft.com/office/drawing/2014/main" id="{E792825D-0DDB-04B6-E10C-6C1919E03569}"/>
              </a:ext>
            </a:extLst>
          </p:cNvPr>
          <p:cNvPicPr>
            <a:picLocks noGrp="1" noChangeAspect="1"/>
          </p:cNvPicPr>
          <p:nvPr>
            <p:ph sz="half" idx="2"/>
          </p:nvPr>
        </p:nvPicPr>
        <p:blipFill>
          <a:blip r:embed="rId2"/>
          <a:stretch>
            <a:fillRect/>
          </a:stretch>
        </p:blipFill>
        <p:spPr>
          <a:xfrm>
            <a:off x="6096000" y="2457450"/>
            <a:ext cx="5003478" cy="2572543"/>
          </a:xfrm>
        </p:spPr>
      </p:pic>
    </p:spTree>
    <p:extLst>
      <p:ext uri="{BB962C8B-B14F-4D97-AF65-F5344CB8AC3E}">
        <p14:creationId xmlns:p14="http://schemas.microsoft.com/office/powerpoint/2010/main" val="223535848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02A205A-FEE8-1ED2-13CB-35CD5AAF5239}"/>
              </a:ext>
            </a:extLst>
          </p:cNvPr>
          <p:cNvSpPr>
            <a:spLocks noGrp="1"/>
          </p:cNvSpPr>
          <p:nvPr>
            <p:ph type="title"/>
          </p:nvPr>
        </p:nvSpPr>
        <p:spPr>
          <a:xfrm>
            <a:off x="304801" y="348707"/>
            <a:ext cx="11053233" cy="504825"/>
          </a:xfrm>
        </p:spPr>
        <p:txBody>
          <a:bodyPr>
            <a:normAutofit/>
          </a:bodyPr>
          <a:lstStyle/>
          <a:p>
            <a:r>
              <a:rPr lang="es-CL" sz="2000" dirty="0">
                <a:latin typeface="Calibri" panose="020F0502020204030204" pitchFamily="34" charset="0"/>
                <a:cs typeface="Calibri" panose="020F0502020204030204" pitchFamily="34" charset="0"/>
              </a:rPr>
              <a:t>Experiencias en unidades clínicas – Chile y el mundo</a:t>
            </a:r>
          </a:p>
        </p:txBody>
      </p:sp>
      <p:sp>
        <p:nvSpPr>
          <p:cNvPr id="3" name="Marcador de contenido 2">
            <a:extLst>
              <a:ext uri="{FF2B5EF4-FFF2-40B4-BE49-F238E27FC236}">
                <a16:creationId xmlns="" xmlns:a16="http://schemas.microsoft.com/office/drawing/2014/main" id="{8F181A2D-395A-803E-6327-6F3E0158FC8F}"/>
              </a:ext>
            </a:extLst>
          </p:cNvPr>
          <p:cNvSpPr>
            <a:spLocks noGrp="1"/>
          </p:cNvSpPr>
          <p:nvPr>
            <p:ph idx="1"/>
          </p:nvPr>
        </p:nvSpPr>
        <p:spPr>
          <a:xfrm>
            <a:off x="448734" y="1303339"/>
            <a:ext cx="9395354" cy="4297361"/>
          </a:xfrm>
        </p:spPr>
        <p:txBody>
          <a:bodyPr>
            <a:normAutofit fontScale="92500" lnSpcReduction="20000"/>
          </a:bodyPr>
          <a:lstStyle/>
          <a:p>
            <a:pPr marL="0" indent="0">
              <a:buNone/>
            </a:pPr>
            <a:r>
              <a:rPr lang="es-CL" sz="1700" b="1" dirty="0">
                <a:solidFill>
                  <a:schemeClr val="accent2">
                    <a:lumMod val="75000"/>
                  </a:schemeClr>
                </a:solidFill>
                <a:latin typeface="Calibri" panose="020F0502020204030204" pitchFamily="34" charset="0"/>
                <a:cs typeface="Calibri" panose="020F0502020204030204" pitchFamily="34" charset="0"/>
              </a:rPr>
              <a:t>🌐 Experiencia internacional</a:t>
            </a:r>
          </a:p>
          <a:p>
            <a:pPr>
              <a:buFont typeface="Arial" panose="020B0604020202020204" pitchFamily="34" charset="0"/>
              <a:buChar char="•"/>
            </a:pPr>
            <a:r>
              <a:rPr lang="es-CL" sz="1700" dirty="0">
                <a:solidFill>
                  <a:schemeClr val="accent2">
                    <a:lumMod val="75000"/>
                  </a:schemeClr>
                </a:solidFill>
                <a:latin typeface="Calibri" panose="020F0502020204030204" pitchFamily="34" charset="0"/>
                <a:cs typeface="Calibri" panose="020F0502020204030204" pitchFamily="34" charset="0"/>
              </a:rPr>
              <a:t>En Europa y EE.UU., </a:t>
            </a:r>
            <a:r>
              <a:rPr lang="es-CL" sz="1700" b="1" dirty="0">
                <a:solidFill>
                  <a:schemeClr val="accent2">
                    <a:lumMod val="75000"/>
                  </a:schemeClr>
                </a:solidFill>
                <a:latin typeface="Calibri" panose="020F0502020204030204" pitchFamily="34" charset="0"/>
                <a:cs typeface="Calibri" panose="020F0502020204030204" pitchFamily="34" charset="0"/>
              </a:rPr>
              <a:t>enfermería lidera programas de acceso vascular </a:t>
            </a:r>
            <a:r>
              <a:rPr lang="es-CL" sz="1700" b="1" dirty="0" err="1">
                <a:solidFill>
                  <a:schemeClr val="accent2">
                    <a:lumMod val="75000"/>
                  </a:schemeClr>
                </a:solidFill>
                <a:latin typeface="Calibri" panose="020F0502020204030204" pitchFamily="34" charset="0"/>
                <a:cs typeface="Calibri" panose="020F0502020204030204" pitchFamily="34" charset="0"/>
              </a:rPr>
              <a:t>ecoguiado</a:t>
            </a:r>
            <a:r>
              <a:rPr lang="es-CL" sz="1700" dirty="0">
                <a:solidFill>
                  <a:schemeClr val="accent2">
                    <a:lumMod val="75000"/>
                  </a:schemeClr>
                </a:solidFill>
                <a:latin typeface="Calibri" panose="020F0502020204030204" pitchFamily="34" charset="0"/>
                <a:cs typeface="Calibri" panose="020F0502020204030204" pitchFamily="34" charset="0"/>
              </a:rPr>
              <a:t>.</a:t>
            </a:r>
          </a:p>
          <a:p>
            <a:pPr>
              <a:buFont typeface="Arial" panose="020B0604020202020204" pitchFamily="34" charset="0"/>
              <a:buChar char="•"/>
            </a:pPr>
            <a:r>
              <a:rPr lang="es-CL" sz="1700" dirty="0">
                <a:solidFill>
                  <a:schemeClr val="accent2">
                    <a:lumMod val="75000"/>
                  </a:schemeClr>
                </a:solidFill>
                <a:latin typeface="Calibri" panose="020F0502020204030204" pitchFamily="34" charset="0"/>
                <a:cs typeface="Calibri" panose="020F0502020204030204" pitchFamily="34" charset="0"/>
              </a:rPr>
              <a:t>Se ha documentado:</a:t>
            </a:r>
          </a:p>
          <a:p>
            <a:pPr marL="742950" lvl="1" indent="-285750">
              <a:buFont typeface="Arial" panose="020B0604020202020204" pitchFamily="34" charset="0"/>
              <a:buChar char="•"/>
            </a:pPr>
            <a:r>
              <a:rPr lang="es-CL" sz="1700" dirty="0">
                <a:solidFill>
                  <a:schemeClr val="accent2">
                    <a:lumMod val="75000"/>
                  </a:schemeClr>
                </a:solidFill>
                <a:latin typeface="Calibri" panose="020F0502020204030204" pitchFamily="34" charset="0"/>
                <a:cs typeface="Calibri" panose="020F0502020204030204" pitchFamily="34" charset="0"/>
              </a:rPr>
              <a:t>Reducción de intentos de punción.</a:t>
            </a:r>
          </a:p>
          <a:p>
            <a:pPr marL="742950" lvl="1" indent="-285750">
              <a:buFont typeface="Arial" panose="020B0604020202020204" pitchFamily="34" charset="0"/>
              <a:buChar char="•"/>
            </a:pPr>
            <a:r>
              <a:rPr lang="es-CL" sz="1700" dirty="0">
                <a:solidFill>
                  <a:schemeClr val="accent2">
                    <a:lumMod val="75000"/>
                  </a:schemeClr>
                </a:solidFill>
                <a:latin typeface="Calibri" panose="020F0502020204030204" pitchFamily="34" charset="0"/>
                <a:cs typeface="Calibri" panose="020F0502020204030204" pitchFamily="34" charset="0"/>
              </a:rPr>
              <a:t>Menor uso de anestesia.</a:t>
            </a:r>
          </a:p>
          <a:p>
            <a:pPr marL="742950" lvl="1" indent="-285750">
              <a:buFont typeface="Arial" panose="020B0604020202020204" pitchFamily="34" charset="0"/>
              <a:buChar char="•"/>
            </a:pPr>
            <a:r>
              <a:rPr lang="es-CL" sz="1700" dirty="0">
                <a:solidFill>
                  <a:schemeClr val="accent2">
                    <a:lumMod val="75000"/>
                  </a:schemeClr>
                </a:solidFill>
                <a:latin typeface="Calibri" panose="020F0502020204030204" pitchFamily="34" charset="0"/>
                <a:cs typeface="Calibri" panose="020F0502020204030204" pitchFamily="34" charset="0"/>
              </a:rPr>
              <a:t>Mayor seguridad y satisfacción del paciente.</a:t>
            </a:r>
          </a:p>
          <a:p>
            <a:pPr>
              <a:buFont typeface="Arial" panose="020B0604020202020204" pitchFamily="34" charset="0"/>
              <a:buChar char="•"/>
            </a:pPr>
            <a:r>
              <a:rPr lang="es-CL" sz="1700" dirty="0">
                <a:solidFill>
                  <a:schemeClr val="accent2">
                    <a:lumMod val="75000"/>
                  </a:schemeClr>
                </a:solidFill>
                <a:effectLst/>
                <a:latin typeface="Calibri" panose="020F0502020204030204" pitchFamily="34" charset="0"/>
                <a:cs typeface="Calibri" panose="020F0502020204030204" pitchFamily="34" charset="0"/>
              </a:rPr>
              <a:t>En unidades de cuidados intensivos, la ecografía es </a:t>
            </a:r>
            <a:r>
              <a:rPr lang="es-CL" sz="1700" b="1" dirty="0">
                <a:solidFill>
                  <a:schemeClr val="accent2">
                    <a:lumMod val="75000"/>
                  </a:schemeClr>
                </a:solidFill>
                <a:effectLst/>
                <a:latin typeface="Calibri" panose="020F0502020204030204" pitchFamily="34" charset="0"/>
                <a:cs typeface="Calibri" panose="020F0502020204030204" pitchFamily="34" charset="0"/>
              </a:rPr>
              <a:t>estándar de cuidado recomendado</a:t>
            </a:r>
            <a:r>
              <a:rPr lang="es-CL" sz="1700" dirty="0">
                <a:solidFill>
                  <a:schemeClr val="accent2">
                    <a:lumMod val="75000"/>
                  </a:schemeClr>
                </a:solidFill>
                <a:effectLst/>
                <a:latin typeface="Calibri" panose="020F0502020204030204" pitchFamily="34" charset="0"/>
                <a:cs typeface="Calibri" panose="020F0502020204030204" pitchFamily="34" charset="0"/>
              </a:rPr>
              <a:t>.</a:t>
            </a:r>
          </a:p>
          <a:p>
            <a:pPr>
              <a:buFont typeface="Arial" panose="020B0604020202020204" pitchFamily="34" charset="0"/>
              <a:buChar char="•"/>
            </a:pPr>
            <a:endParaRPr lang="es-CL" sz="1700" dirty="0">
              <a:solidFill>
                <a:schemeClr val="accent2">
                  <a:lumMod val="75000"/>
                </a:schemeClr>
              </a:solidFill>
              <a:effectLst/>
              <a:latin typeface="Calibri" panose="020F0502020204030204" pitchFamily="34" charset="0"/>
              <a:cs typeface="Calibri" panose="020F0502020204030204" pitchFamily="34" charset="0"/>
            </a:endParaRPr>
          </a:p>
          <a:p>
            <a:pPr marL="0" indent="0">
              <a:buNone/>
            </a:pPr>
            <a:r>
              <a:rPr lang="es-CL" sz="1700" b="1" dirty="0">
                <a:solidFill>
                  <a:schemeClr val="accent2">
                    <a:lumMod val="75000"/>
                  </a:schemeClr>
                </a:solidFill>
                <a:latin typeface="Calibri" panose="020F0502020204030204" pitchFamily="34" charset="0"/>
                <a:cs typeface="Calibri" panose="020F0502020204030204" pitchFamily="34" charset="0"/>
              </a:rPr>
              <a:t>🇨🇱 Experiencia en Chile y Latinoamérica</a:t>
            </a:r>
          </a:p>
          <a:p>
            <a:pPr>
              <a:buFont typeface="Arial" panose="020B0604020202020204" pitchFamily="34" charset="0"/>
              <a:buChar char="•"/>
            </a:pPr>
            <a:r>
              <a:rPr lang="es-CL" sz="1700" dirty="0">
                <a:solidFill>
                  <a:schemeClr val="accent2">
                    <a:lumMod val="75000"/>
                  </a:schemeClr>
                </a:solidFill>
                <a:latin typeface="Calibri" panose="020F0502020204030204" pitchFamily="34" charset="0"/>
                <a:cs typeface="Calibri" panose="020F0502020204030204" pitchFamily="34" charset="0"/>
              </a:rPr>
              <a:t>Talleres prácticos en hospitales como Clínica Las Condes han mostrado:</a:t>
            </a:r>
          </a:p>
          <a:p>
            <a:pPr marL="742950" lvl="1" indent="-285750">
              <a:buFont typeface="Arial" panose="020B0604020202020204" pitchFamily="34" charset="0"/>
              <a:buChar char="•"/>
            </a:pPr>
            <a:r>
              <a:rPr lang="es-CL" sz="1700" b="1" dirty="0">
                <a:solidFill>
                  <a:schemeClr val="accent2">
                    <a:lumMod val="75000"/>
                  </a:schemeClr>
                </a:solidFill>
                <a:latin typeface="Calibri" panose="020F0502020204030204" pitchFamily="34" charset="0"/>
                <a:cs typeface="Calibri" panose="020F0502020204030204" pitchFamily="34" charset="0"/>
              </a:rPr>
              <a:t>70% de reducción en intentos de punción</a:t>
            </a:r>
            <a:r>
              <a:rPr lang="es-CL" sz="1700" dirty="0">
                <a:solidFill>
                  <a:schemeClr val="accent2">
                    <a:lumMod val="75000"/>
                  </a:schemeClr>
                </a:solidFill>
                <a:latin typeface="Calibri" panose="020F0502020204030204" pitchFamily="34" charset="0"/>
                <a:cs typeface="Calibri" panose="020F0502020204030204" pitchFamily="34" charset="0"/>
              </a:rPr>
              <a:t> post-capacitación.</a:t>
            </a:r>
          </a:p>
          <a:p>
            <a:pPr marL="742950" lvl="1" indent="-285750">
              <a:buFont typeface="Arial" panose="020B0604020202020204" pitchFamily="34" charset="0"/>
              <a:buChar char="•"/>
            </a:pPr>
            <a:r>
              <a:rPr lang="es-CL" sz="1700" b="1" dirty="0">
                <a:solidFill>
                  <a:schemeClr val="accent2">
                    <a:lumMod val="75000"/>
                  </a:schemeClr>
                </a:solidFill>
                <a:latin typeface="Calibri" panose="020F0502020204030204" pitchFamily="34" charset="0"/>
                <a:cs typeface="Calibri" panose="020F0502020204030204" pitchFamily="34" charset="0"/>
              </a:rPr>
              <a:t>97% de percepción de menor riesgo de complicaciones</a:t>
            </a:r>
            <a:r>
              <a:rPr lang="es-CL" sz="1700" dirty="0">
                <a:solidFill>
                  <a:schemeClr val="accent2">
                    <a:lumMod val="75000"/>
                  </a:schemeClr>
                </a:solidFill>
                <a:latin typeface="Calibri" panose="020F0502020204030204" pitchFamily="34" charset="0"/>
                <a:cs typeface="Calibri" panose="020F0502020204030204" pitchFamily="34" charset="0"/>
              </a:rPr>
              <a:t>.</a:t>
            </a:r>
          </a:p>
          <a:p>
            <a:pPr>
              <a:buFont typeface="Arial" panose="020B0604020202020204" pitchFamily="34" charset="0"/>
              <a:buChar char="•"/>
            </a:pPr>
            <a:r>
              <a:rPr lang="es-CL" sz="1700" dirty="0">
                <a:solidFill>
                  <a:schemeClr val="accent2">
                    <a:lumMod val="75000"/>
                  </a:schemeClr>
                </a:solidFill>
                <a:latin typeface="Calibri" panose="020F0502020204030204" pitchFamily="34" charset="0"/>
                <a:cs typeface="Calibri" panose="020F0502020204030204" pitchFamily="34" charset="0"/>
              </a:rPr>
              <a:t>Aún se requiere mayor </a:t>
            </a:r>
            <a:r>
              <a:rPr lang="es-CL" sz="1700" b="1" dirty="0">
                <a:solidFill>
                  <a:schemeClr val="accent2">
                    <a:lumMod val="75000"/>
                  </a:schemeClr>
                </a:solidFill>
                <a:latin typeface="Calibri" panose="020F0502020204030204" pitchFamily="34" charset="0"/>
                <a:cs typeface="Calibri" panose="020F0502020204030204" pitchFamily="34" charset="0"/>
              </a:rPr>
              <a:t>difusión, inversión y validación local</a:t>
            </a:r>
            <a:r>
              <a:rPr lang="es-CL" sz="1700" dirty="0">
                <a:solidFill>
                  <a:schemeClr val="accent2">
                    <a:lumMod val="75000"/>
                  </a:schemeClr>
                </a:solidFill>
                <a:latin typeface="Calibri" panose="020F0502020204030204" pitchFamily="34" charset="0"/>
                <a:cs typeface="Calibri" panose="020F0502020204030204" pitchFamily="34" charset="0"/>
              </a:rPr>
              <a:t>.</a:t>
            </a:r>
          </a:p>
          <a:p>
            <a:endParaRPr lang="es-CL" dirty="0"/>
          </a:p>
        </p:txBody>
      </p:sp>
    </p:spTree>
    <p:extLst>
      <p:ext uri="{BB962C8B-B14F-4D97-AF65-F5344CB8AC3E}">
        <p14:creationId xmlns:p14="http://schemas.microsoft.com/office/powerpoint/2010/main" val="357488599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8E09F30-A389-8CD7-D1BE-BEB88E5B9145}"/>
              </a:ext>
            </a:extLst>
          </p:cNvPr>
          <p:cNvSpPr>
            <a:spLocks noGrp="1"/>
          </p:cNvSpPr>
          <p:nvPr>
            <p:ph type="title"/>
          </p:nvPr>
        </p:nvSpPr>
        <p:spPr>
          <a:xfrm>
            <a:off x="323851" y="468811"/>
            <a:ext cx="11053233" cy="384721"/>
          </a:xfrm>
        </p:spPr>
        <p:txBody>
          <a:bodyPr/>
          <a:lstStyle/>
          <a:p>
            <a:r>
              <a:rPr lang="es-CL" sz="2000" dirty="0">
                <a:latin typeface="Calibri" panose="020F0502020204030204" pitchFamily="34" charset="0"/>
                <a:cs typeface="Calibri" panose="020F0502020204030204" pitchFamily="34" charset="0"/>
              </a:rPr>
              <a:t>Requisitos, desafíos y visión de futuro</a:t>
            </a:r>
          </a:p>
        </p:txBody>
      </p:sp>
      <p:sp>
        <p:nvSpPr>
          <p:cNvPr id="3" name="Marcador de contenido 2">
            <a:extLst>
              <a:ext uri="{FF2B5EF4-FFF2-40B4-BE49-F238E27FC236}">
                <a16:creationId xmlns="" xmlns:a16="http://schemas.microsoft.com/office/drawing/2014/main" id="{410037A9-38CA-5C36-1FF7-8621D76FA38B}"/>
              </a:ext>
            </a:extLst>
          </p:cNvPr>
          <p:cNvSpPr>
            <a:spLocks noGrp="1"/>
          </p:cNvSpPr>
          <p:nvPr>
            <p:ph idx="1"/>
          </p:nvPr>
        </p:nvSpPr>
        <p:spPr>
          <a:xfrm>
            <a:off x="702734" y="1346201"/>
            <a:ext cx="11298767" cy="4197349"/>
          </a:xfrm>
        </p:spPr>
        <p:txBody>
          <a:bodyPr>
            <a:normAutofit/>
          </a:bodyPr>
          <a:lstStyle/>
          <a:p>
            <a:r>
              <a:rPr lang="es-CL" b="1" dirty="0">
                <a:solidFill>
                  <a:schemeClr val="accent2">
                    <a:lumMod val="75000"/>
                  </a:schemeClr>
                </a:solidFill>
                <a:latin typeface="Calibri" panose="020F0502020204030204" pitchFamily="34" charset="0"/>
                <a:cs typeface="Calibri" panose="020F0502020204030204" pitchFamily="34" charset="0"/>
              </a:rPr>
              <a:t>¿Qué se necesita?</a:t>
            </a:r>
            <a:endParaRPr lang="es-CL" dirty="0">
              <a:solidFill>
                <a:schemeClr val="accent2">
                  <a:lumMod val="75000"/>
                </a:schemeClr>
              </a:solidFill>
              <a:latin typeface="Calibri" panose="020F0502020204030204" pitchFamily="34" charset="0"/>
              <a:cs typeface="Calibri" panose="020F0502020204030204" pitchFamily="34" charset="0"/>
            </a:endParaRPr>
          </a:p>
          <a:p>
            <a:pPr lvl="1"/>
            <a:r>
              <a:rPr lang="es-CL" dirty="0">
                <a:solidFill>
                  <a:schemeClr val="accent2">
                    <a:lumMod val="75000"/>
                  </a:schemeClr>
                </a:solidFill>
                <a:latin typeface="Calibri" panose="020F0502020204030204" pitchFamily="34" charset="0"/>
                <a:cs typeface="Calibri" panose="020F0502020204030204" pitchFamily="34" charset="0"/>
              </a:rPr>
              <a:t>Capacitación progresiva + protocolos estandarizados.</a:t>
            </a:r>
          </a:p>
          <a:p>
            <a:pPr lvl="1"/>
            <a:r>
              <a:rPr lang="es-CL" dirty="0">
                <a:solidFill>
                  <a:schemeClr val="accent2">
                    <a:lumMod val="75000"/>
                  </a:schemeClr>
                </a:solidFill>
                <a:latin typeface="Calibri" panose="020F0502020204030204" pitchFamily="34" charset="0"/>
                <a:cs typeface="Calibri" panose="020F0502020204030204" pitchFamily="34" charset="0"/>
              </a:rPr>
              <a:t>Formación de enfermería basada en simulación y validación de competencias.</a:t>
            </a:r>
          </a:p>
          <a:p>
            <a:r>
              <a:rPr lang="es-CL" b="1" dirty="0">
                <a:solidFill>
                  <a:schemeClr val="accent2">
                    <a:lumMod val="75000"/>
                  </a:schemeClr>
                </a:solidFill>
                <a:latin typeface="Calibri" panose="020F0502020204030204" pitchFamily="34" charset="0"/>
                <a:cs typeface="Calibri" panose="020F0502020204030204" pitchFamily="34" charset="0"/>
              </a:rPr>
              <a:t>Desafíos actuales:</a:t>
            </a:r>
            <a:endParaRPr lang="es-CL" dirty="0">
              <a:solidFill>
                <a:schemeClr val="accent2">
                  <a:lumMod val="75000"/>
                </a:schemeClr>
              </a:solidFill>
              <a:latin typeface="Calibri" panose="020F0502020204030204" pitchFamily="34" charset="0"/>
              <a:cs typeface="Calibri" panose="020F0502020204030204" pitchFamily="34" charset="0"/>
            </a:endParaRPr>
          </a:p>
          <a:p>
            <a:pPr lvl="1"/>
            <a:r>
              <a:rPr lang="es-CL" dirty="0">
                <a:solidFill>
                  <a:schemeClr val="accent2">
                    <a:lumMod val="75000"/>
                  </a:schemeClr>
                </a:solidFill>
                <a:latin typeface="Calibri" panose="020F0502020204030204" pitchFamily="34" charset="0"/>
                <a:cs typeface="Calibri" panose="020F0502020204030204" pitchFamily="34" charset="0"/>
              </a:rPr>
              <a:t>Acceso a equipos, resistencia al cambio, falta de formación sistemática.</a:t>
            </a:r>
          </a:p>
          <a:p>
            <a:r>
              <a:rPr lang="es-CL" b="1" dirty="0">
                <a:solidFill>
                  <a:schemeClr val="accent2">
                    <a:lumMod val="75000"/>
                  </a:schemeClr>
                </a:solidFill>
                <a:latin typeface="Calibri" panose="020F0502020204030204" pitchFamily="34" charset="0"/>
                <a:cs typeface="Calibri" panose="020F0502020204030204" pitchFamily="34" charset="0"/>
              </a:rPr>
              <a:t>Visión futura:</a:t>
            </a:r>
            <a:endParaRPr lang="es-CL" dirty="0">
              <a:solidFill>
                <a:schemeClr val="accent2">
                  <a:lumMod val="75000"/>
                </a:schemeClr>
              </a:solidFill>
              <a:latin typeface="Calibri" panose="020F0502020204030204" pitchFamily="34" charset="0"/>
              <a:cs typeface="Calibri" panose="020F0502020204030204" pitchFamily="34" charset="0"/>
            </a:endParaRPr>
          </a:p>
          <a:p>
            <a:pPr lvl="1"/>
            <a:r>
              <a:rPr lang="es-CL" dirty="0">
                <a:solidFill>
                  <a:schemeClr val="accent2">
                    <a:lumMod val="75000"/>
                  </a:schemeClr>
                </a:solidFill>
                <a:latin typeface="Calibri" panose="020F0502020204030204" pitchFamily="34" charset="0"/>
                <a:cs typeface="Calibri" panose="020F0502020204030204" pitchFamily="34" charset="0"/>
              </a:rPr>
              <a:t>Enfermería liderando unidades de acceso vascular.</a:t>
            </a:r>
          </a:p>
          <a:p>
            <a:pPr lvl="1"/>
            <a:r>
              <a:rPr lang="es-CL" dirty="0">
                <a:solidFill>
                  <a:schemeClr val="accent2">
                    <a:lumMod val="75000"/>
                  </a:schemeClr>
                </a:solidFill>
                <a:latin typeface="Calibri" panose="020F0502020204030204" pitchFamily="34" charset="0"/>
                <a:cs typeface="Calibri" panose="020F0502020204030204" pitchFamily="34" charset="0"/>
              </a:rPr>
              <a:t>Ecografía como práctica rutinaria.</a:t>
            </a:r>
          </a:p>
          <a:p>
            <a:pPr lvl="1"/>
            <a:endParaRPr lang="es-CL" dirty="0"/>
          </a:p>
          <a:p>
            <a:pPr>
              <a:buFont typeface="Arial" panose="020B0604020202020204" pitchFamily="34" charset="0"/>
              <a:buChar char="•"/>
            </a:pPr>
            <a:endParaRPr lang="es-CL" dirty="0"/>
          </a:p>
          <a:p>
            <a:endParaRPr lang="es-CL" dirty="0"/>
          </a:p>
        </p:txBody>
      </p:sp>
    </p:spTree>
    <p:extLst>
      <p:ext uri="{BB962C8B-B14F-4D97-AF65-F5344CB8AC3E}">
        <p14:creationId xmlns:p14="http://schemas.microsoft.com/office/powerpoint/2010/main" val="237022786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01440A3-CC23-70BB-5787-B9FEED589F9B}"/>
              </a:ext>
            </a:extLst>
          </p:cNvPr>
          <p:cNvSpPr>
            <a:spLocks noGrp="1"/>
          </p:cNvSpPr>
          <p:nvPr>
            <p:ph type="title"/>
          </p:nvPr>
        </p:nvSpPr>
        <p:spPr>
          <a:xfrm>
            <a:off x="1" y="335464"/>
            <a:ext cx="11053233" cy="504825"/>
          </a:xfrm>
        </p:spPr>
        <p:txBody>
          <a:bodyPr>
            <a:normAutofit fontScale="90000"/>
          </a:bodyPr>
          <a:lstStyle/>
          <a:p>
            <a:r>
              <a:rPr lang="es-CL" b="1" dirty="0" smtClean="0"/>
              <a:t/>
            </a:r>
            <a:br>
              <a:rPr lang="es-CL" b="1" dirty="0" smtClean="0"/>
            </a:br>
            <a:r>
              <a:rPr lang="es-CL" b="1" dirty="0" smtClean="0">
                <a:latin typeface="Calibri" panose="020F0502020204030204" pitchFamily="34" charset="0"/>
                <a:cs typeface="Calibri" panose="020F0502020204030204" pitchFamily="34" charset="0"/>
              </a:rPr>
              <a:t>Conclusiones </a:t>
            </a:r>
            <a:r>
              <a:rPr lang="es-CL" b="1" dirty="0">
                <a:latin typeface="Calibri" panose="020F0502020204030204" pitchFamily="34" charset="0"/>
                <a:cs typeface="Calibri" panose="020F0502020204030204" pitchFamily="34" charset="0"/>
              </a:rPr>
              <a:t>y llamado a la </a:t>
            </a:r>
            <a:r>
              <a:rPr lang="es-CL" b="1" dirty="0" smtClean="0">
                <a:latin typeface="Calibri" panose="020F0502020204030204" pitchFamily="34" charset="0"/>
                <a:cs typeface="Calibri" panose="020F0502020204030204" pitchFamily="34" charset="0"/>
              </a:rPr>
              <a:t>acción</a:t>
            </a:r>
            <a:endParaRPr lang="es-CL" dirty="0">
              <a:latin typeface="Calibri" panose="020F0502020204030204" pitchFamily="34" charset="0"/>
              <a:cs typeface="Calibri" panose="020F0502020204030204" pitchFamily="34" charset="0"/>
            </a:endParaRPr>
          </a:p>
        </p:txBody>
      </p:sp>
      <p:sp>
        <p:nvSpPr>
          <p:cNvPr id="3" name="Marcador de contenido 2">
            <a:extLst>
              <a:ext uri="{FF2B5EF4-FFF2-40B4-BE49-F238E27FC236}">
                <a16:creationId xmlns="" xmlns:a16="http://schemas.microsoft.com/office/drawing/2014/main" id="{ABC43D6F-DAE8-DD45-6132-8B9887D9D33F}"/>
              </a:ext>
            </a:extLst>
          </p:cNvPr>
          <p:cNvSpPr>
            <a:spLocks noGrp="1"/>
          </p:cNvSpPr>
          <p:nvPr>
            <p:ph idx="1"/>
          </p:nvPr>
        </p:nvSpPr>
        <p:spPr>
          <a:xfrm>
            <a:off x="677334" y="1720727"/>
            <a:ext cx="10515600" cy="4899148"/>
          </a:xfrm>
        </p:spPr>
        <p:txBody>
          <a:bodyPr>
            <a:normAutofit/>
          </a:bodyPr>
          <a:lstStyle/>
          <a:p>
            <a:pPr marL="0" indent="0">
              <a:buNone/>
            </a:pPr>
            <a:r>
              <a:rPr lang="es-CL" sz="1800" b="1" dirty="0">
                <a:solidFill>
                  <a:schemeClr val="accent2">
                    <a:lumMod val="75000"/>
                  </a:schemeClr>
                </a:solidFill>
                <a:latin typeface="Calibri" panose="020F0502020204030204" pitchFamily="34" charset="0"/>
                <a:cs typeface="Calibri" panose="020F0502020204030204" pitchFamily="34" charset="0"/>
              </a:rPr>
              <a:t>✅ Resumen de beneficios del enfoque </a:t>
            </a:r>
            <a:r>
              <a:rPr lang="es-CL" sz="1800" b="1" dirty="0" err="1">
                <a:solidFill>
                  <a:schemeClr val="accent2">
                    <a:lumMod val="75000"/>
                  </a:schemeClr>
                </a:solidFill>
                <a:latin typeface="Calibri" panose="020F0502020204030204" pitchFamily="34" charset="0"/>
                <a:cs typeface="Calibri" panose="020F0502020204030204" pitchFamily="34" charset="0"/>
              </a:rPr>
              <a:t>ecoguiado</a:t>
            </a:r>
            <a:endParaRPr lang="es-CL" sz="1800" b="1" dirty="0">
              <a:solidFill>
                <a:schemeClr val="accent2">
                  <a:lumMod val="75000"/>
                </a:schemeClr>
              </a:solidFill>
              <a:latin typeface="Calibri" panose="020F0502020204030204" pitchFamily="34" charset="0"/>
              <a:cs typeface="Calibri" panose="020F0502020204030204" pitchFamily="34" charset="0"/>
            </a:endParaRPr>
          </a:p>
          <a:p>
            <a:pPr lvl="1"/>
            <a:r>
              <a:rPr lang="es-CL" dirty="0">
                <a:solidFill>
                  <a:schemeClr val="accent2">
                    <a:lumMod val="75000"/>
                  </a:schemeClr>
                </a:solidFill>
                <a:latin typeface="Calibri" panose="020F0502020204030204" pitchFamily="34" charset="0"/>
                <a:cs typeface="Calibri" panose="020F0502020204030204" pitchFamily="34" charset="0"/>
              </a:rPr>
              <a:t>Mayor </a:t>
            </a:r>
            <a:r>
              <a:rPr lang="es-CL" b="1" dirty="0">
                <a:solidFill>
                  <a:schemeClr val="accent2">
                    <a:lumMod val="75000"/>
                  </a:schemeClr>
                </a:solidFill>
                <a:latin typeface="Calibri" panose="020F0502020204030204" pitchFamily="34" charset="0"/>
                <a:cs typeface="Calibri" panose="020F0502020204030204" pitchFamily="34" charset="0"/>
              </a:rPr>
              <a:t>precisión y seguridad</a:t>
            </a:r>
            <a:r>
              <a:rPr lang="es-CL" dirty="0">
                <a:solidFill>
                  <a:schemeClr val="accent2">
                    <a:lumMod val="75000"/>
                  </a:schemeClr>
                </a:solidFill>
                <a:latin typeface="Calibri" panose="020F0502020204030204" pitchFamily="34" charset="0"/>
                <a:cs typeface="Calibri" panose="020F0502020204030204" pitchFamily="34" charset="0"/>
              </a:rPr>
              <a:t> en la instalación de accesos vasculares.</a:t>
            </a:r>
          </a:p>
          <a:p>
            <a:pPr lvl="1"/>
            <a:r>
              <a:rPr lang="es-CL" dirty="0">
                <a:solidFill>
                  <a:schemeClr val="accent2">
                    <a:lumMod val="75000"/>
                  </a:schemeClr>
                </a:solidFill>
                <a:latin typeface="Calibri" panose="020F0502020204030204" pitchFamily="34" charset="0"/>
                <a:cs typeface="Calibri" panose="020F0502020204030204" pitchFamily="34" charset="0"/>
              </a:rPr>
              <a:t>Reducción significativa de </a:t>
            </a:r>
            <a:r>
              <a:rPr lang="es-CL" b="1" dirty="0">
                <a:solidFill>
                  <a:schemeClr val="accent2">
                    <a:lumMod val="75000"/>
                  </a:schemeClr>
                </a:solidFill>
                <a:latin typeface="Calibri" panose="020F0502020204030204" pitchFamily="34" charset="0"/>
                <a:cs typeface="Calibri" panose="020F0502020204030204" pitchFamily="34" charset="0"/>
              </a:rPr>
              <a:t>complicaciones, dolor y número de punciones</a:t>
            </a:r>
            <a:r>
              <a:rPr lang="es-CL" dirty="0">
                <a:solidFill>
                  <a:schemeClr val="accent2">
                    <a:lumMod val="75000"/>
                  </a:schemeClr>
                </a:solidFill>
                <a:latin typeface="Calibri" panose="020F0502020204030204" pitchFamily="34" charset="0"/>
                <a:cs typeface="Calibri" panose="020F0502020204030204" pitchFamily="34" charset="0"/>
              </a:rPr>
              <a:t>.</a:t>
            </a:r>
          </a:p>
          <a:p>
            <a:pPr lvl="1"/>
            <a:r>
              <a:rPr lang="es-CL" dirty="0">
                <a:solidFill>
                  <a:schemeClr val="accent2">
                    <a:lumMod val="75000"/>
                  </a:schemeClr>
                </a:solidFill>
                <a:latin typeface="Calibri" panose="020F0502020204030204" pitchFamily="34" charset="0"/>
                <a:cs typeface="Calibri" panose="020F0502020204030204" pitchFamily="34" charset="0"/>
              </a:rPr>
              <a:t>Mejora en la </a:t>
            </a:r>
            <a:r>
              <a:rPr lang="es-CL" b="1" dirty="0">
                <a:solidFill>
                  <a:schemeClr val="accent2">
                    <a:lumMod val="75000"/>
                  </a:schemeClr>
                </a:solidFill>
                <a:latin typeface="Calibri" panose="020F0502020204030204" pitchFamily="34" charset="0"/>
                <a:cs typeface="Calibri" panose="020F0502020204030204" pitchFamily="34" charset="0"/>
              </a:rPr>
              <a:t>eficiencia clínica</a:t>
            </a:r>
            <a:r>
              <a:rPr lang="es-CL" dirty="0">
                <a:solidFill>
                  <a:schemeClr val="accent2">
                    <a:lumMod val="75000"/>
                  </a:schemeClr>
                </a:solidFill>
                <a:latin typeface="Calibri" panose="020F0502020204030204" pitchFamily="34" charset="0"/>
                <a:cs typeface="Calibri" panose="020F0502020204030204" pitchFamily="34" charset="0"/>
              </a:rPr>
              <a:t> y en la experiencia del paciente.</a:t>
            </a:r>
          </a:p>
          <a:p>
            <a:pPr lvl="1"/>
            <a:r>
              <a:rPr lang="es-CL" dirty="0">
                <a:solidFill>
                  <a:schemeClr val="accent2">
                    <a:lumMod val="75000"/>
                  </a:schemeClr>
                </a:solidFill>
                <a:latin typeface="Calibri" panose="020F0502020204030204" pitchFamily="34" charset="0"/>
                <a:cs typeface="Calibri" panose="020F0502020204030204" pitchFamily="34" charset="0"/>
              </a:rPr>
              <a:t>Empoderamiento del rol de </a:t>
            </a:r>
            <a:r>
              <a:rPr lang="es-CL" b="1" dirty="0">
                <a:solidFill>
                  <a:schemeClr val="accent2">
                    <a:lumMod val="75000"/>
                  </a:schemeClr>
                </a:solidFill>
                <a:latin typeface="Calibri" panose="020F0502020204030204" pitchFamily="34" charset="0"/>
                <a:cs typeface="Calibri" panose="020F0502020204030204" pitchFamily="34" charset="0"/>
              </a:rPr>
              <a:t>enfermería como agente de innovación</a:t>
            </a:r>
            <a:r>
              <a:rPr lang="es-CL" dirty="0">
                <a:solidFill>
                  <a:schemeClr val="accent2">
                    <a:lumMod val="75000"/>
                  </a:schemeClr>
                </a:solidFill>
                <a:latin typeface="Calibri" panose="020F0502020204030204" pitchFamily="34" charset="0"/>
                <a:cs typeface="Calibri" panose="020F0502020204030204" pitchFamily="34" charset="0"/>
              </a:rPr>
              <a:t>.</a:t>
            </a:r>
          </a:p>
          <a:p>
            <a:pPr marL="0" indent="0">
              <a:buNone/>
            </a:pPr>
            <a:r>
              <a:rPr lang="es-CL" sz="1800" b="1" dirty="0">
                <a:solidFill>
                  <a:schemeClr val="accent2">
                    <a:lumMod val="75000"/>
                  </a:schemeClr>
                </a:solidFill>
                <a:latin typeface="Calibri" panose="020F0502020204030204" pitchFamily="34" charset="0"/>
                <a:cs typeface="Calibri" panose="020F0502020204030204" pitchFamily="34" charset="0"/>
              </a:rPr>
              <a:t>📣 Llamado a la acción</a:t>
            </a:r>
          </a:p>
          <a:p>
            <a:pPr lvl="1"/>
            <a:r>
              <a:rPr lang="es-CL" dirty="0">
                <a:solidFill>
                  <a:schemeClr val="accent2">
                    <a:lumMod val="75000"/>
                  </a:schemeClr>
                </a:solidFill>
                <a:latin typeface="Calibri" panose="020F0502020204030204" pitchFamily="34" charset="0"/>
                <a:cs typeface="Calibri" panose="020F0502020204030204" pitchFamily="34" charset="0"/>
              </a:rPr>
              <a:t>“La ecografía no reemplaza nuestra experiencia: </a:t>
            </a:r>
            <a:r>
              <a:rPr lang="es-CL" b="1" dirty="0">
                <a:solidFill>
                  <a:schemeClr val="accent2">
                    <a:lumMod val="75000"/>
                  </a:schemeClr>
                </a:solidFill>
                <a:latin typeface="Calibri" panose="020F0502020204030204" pitchFamily="34" charset="0"/>
                <a:cs typeface="Calibri" panose="020F0502020204030204" pitchFamily="34" charset="0"/>
              </a:rPr>
              <a:t>la potencia</a:t>
            </a:r>
            <a:r>
              <a:rPr lang="es-CL" dirty="0">
                <a:solidFill>
                  <a:schemeClr val="accent2">
                    <a:lumMod val="75000"/>
                  </a:schemeClr>
                </a:solidFill>
                <a:latin typeface="Calibri" panose="020F0502020204030204" pitchFamily="34" charset="0"/>
                <a:cs typeface="Calibri" panose="020F0502020204030204" pitchFamily="34" charset="0"/>
              </a:rPr>
              <a:t>.”</a:t>
            </a:r>
          </a:p>
          <a:p>
            <a:pPr lvl="1"/>
            <a:r>
              <a:rPr lang="es-CL" b="1" dirty="0">
                <a:solidFill>
                  <a:schemeClr val="accent2">
                    <a:lumMod val="75000"/>
                  </a:schemeClr>
                </a:solidFill>
                <a:latin typeface="Calibri" panose="020F0502020204030204" pitchFamily="34" charset="0"/>
                <a:cs typeface="Calibri" panose="020F0502020204030204" pitchFamily="34" charset="0"/>
              </a:rPr>
              <a:t>Invertir en formación continua</a:t>
            </a:r>
            <a:r>
              <a:rPr lang="es-CL" dirty="0">
                <a:solidFill>
                  <a:schemeClr val="accent2">
                    <a:lumMod val="75000"/>
                  </a:schemeClr>
                </a:solidFill>
                <a:latin typeface="Calibri" panose="020F0502020204030204" pitchFamily="34" charset="0"/>
                <a:cs typeface="Calibri" panose="020F0502020204030204" pitchFamily="34" charset="0"/>
              </a:rPr>
              <a:t> y certificación en ecografía vascular.</a:t>
            </a:r>
          </a:p>
          <a:p>
            <a:pPr lvl="1"/>
            <a:r>
              <a:rPr lang="es-CL" b="1" dirty="0">
                <a:solidFill>
                  <a:schemeClr val="accent2">
                    <a:lumMod val="75000"/>
                  </a:schemeClr>
                </a:solidFill>
                <a:latin typeface="Calibri" panose="020F0502020204030204" pitchFamily="34" charset="0"/>
                <a:cs typeface="Calibri" panose="020F0502020204030204" pitchFamily="34" charset="0"/>
              </a:rPr>
              <a:t>Promover el liderazgo enfermero</a:t>
            </a:r>
            <a:r>
              <a:rPr lang="es-CL" dirty="0">
                <a:solidFill>
                  <a:schemeClr val="accent2">
                    <a:lumMod val="75000"/>
                  </a:schemeClr>
                </a:solidFill>
                <a:latin typeface="Calibri" panose="020F0502020204030204" pitchFamily="34" charset="0"/>
                <a:cs typeface="Calibri" panose="020F0502020204030204" pitchFamily="34" charset="0"/>
              </a:rPr>
              <a:t> en unidades de accesos vasculares.</a:t>
            </a:r>
          </a:p>
          <a:p>
            <a:pPr lvl="1"/>
            <a:r>
              <a:rPr lang="es-CL" b="1" dirty="0">
                <a:solidFill>
                  <a:schemeClr val="accent2">
                    <a:lumMod val="75000"/>
                  </a:schemeClr>
                </a:solidFill>
                <a:latin typeface="Calibri" panose="020F0502020204030204" pitchFamily="34" charset="0"/>
                <a:cs typeface="Calibri" panose="020F0502020204030204" pitchFamily="34" charset="0"/>
              </a:rPr>
              <a:t>Impulsar políticas institucionales</a:t>
            </a:r>
            <a:r>
              <a:rPr lang="es-CL" dirty="0">
                <a:solidFill>
                  <a:schemeClr val="accent2">
                    <a:lumMod val="75000"/>
                  </a:schemeClr>
                </a:solidFill>
                <a:latin typeface="Calibri" panose="020F0502020204030204" pitchFamily="34" charset="0"/>
                <a:cs typeface="Calibri" panose="020F0502020204030204" pitchFamily="34" charset="0"/>
              </a:rPr>
              <a:t> que respalden el uso rutinario de esta tecnología.</a:t>
            </a:r>
          </a:p>
          <a:p>
            <a:pPr lvl="1"/>
            <a:r>
              <a:rPr lang="es-CL" b="1" dirty="0">
                <a:solidFill>
                  <a:schemeClr val="accent2">
                    <a:lumMod val="75000"/>
                  </a:schemeClr>
                </a:solidFill>
                <a:latin typeface="Calibri" panose="020F0502020204030204" pitchFamily="34" charset="0"/>
                <a:cs typeface="Calibri" panose="020F0502020204030204" pitchFamily="34" charset="0"/>
              </a:rPr>
              <a:t>Fomentar el trabajo colaborativo</a:t>
            </a:r>
            <a:r>
              <a:rPr lang="es-CL" dirty="0">
                <a:solidFill>
                  <a:schemeClr val="accent2">
                    <a:lumMod val="75000"/>
                  </a:schemeClr>
                </a:solidFill>
                <a:latin typeface="Calibri" panose="020F0502020204030204" pitchFamily="34" charset="0"/>
                <a:cs typeface="Calibri" panose="020F0502020204030204" pitchFamily="34" charset="0"/>
              </a:rPr>
              <a:t> entre equipos clínicos, docentes y gestores.</a:t>
            </a:r>
          </a:p>
          <a:p>
            <a:pPr lvl="1"/>
            <a:endParaRPr lang="es-CL" dirty="0"/>
          </a:p>
        </p:txBody>
      </p:sp>
    </p:spTree>
    <p:extLst>
      <p:ext uri="{BB962C8B-B14F-4D97-AF65-F5344CB8AC3E}">
        <p14:creationId xmlns:p14="http://schemas.microsoft.com/office/powerpoint/2010/main" val="15679603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5967B29-EF26-AFEB-E8ED-1F7A25397CE6}"/>
              </a:ext>
            </a:extLst>
          </p:cNvPr>
          <p:cNvSpPr>
            <a:spLocks noGrp="1"/>
          </p:cNvSpPr>
          <p:nvPr>
            <p:ph type="title"/>
          </p:nvPr>
        </p:nvSpPr>
        <p:spPr>
          <a:xfrm>
            <a:off x="825500" y="351856"/>
            <a:ext cx="11053233" cy="501676"/>
          </a:xfrm>
        </p:spPr>
        <p:txBody>
          <a:bodyPr/>
          <a:lstStyle/>
          <a:p>
            <a:r>
              <a:rPr lang="es-US" dirty="0"/>
              <a:t> </a:t>
            </a:r>
            <a:r>
              <a:rPr lang="es-US" sz="2400" dirty="0"/>
              <a:t>C</a:t>
            </a:r>
            <a:r>
              <a:rPr lang="es-US" sz="2400" dirty="0" smtClean="0"/>
              <a:t>aracterísticas de nuestro RN (De término o pre término)</a:t>
            </a:r>
            <a:endParaRPr lang="es-US" sz="2400" dirty="0"/>
          </a:p>
        </p:txBody>
      </p:sp>
      <p:sp>
        <p:nvSpPr>
          <p:cNvPr id="3" name="Marcador de contenido 2">
            <a:extLst>
              <a:ext uri="{FF2B5EF4-FFF2-40B4-BE49-F238E27FC236}">
                <a16:creationId xmlns="" xmlns:a16="http://schemas.microsoft.com/office/drawing/2014/main" id="{E066E3DE-A80A-F559-4795-72A9D848FACB}"/>
              </a:ext>
            </a:extLst>
          </p:cNvPr>
          <p:cNvSpPr>
            <a:spLocks noGrp="1"/>
          </p:cNvSpPr>
          <p:nvPr>
            <p:ph idx="1"/>
          </p:nvPr>
        </p:nvSpPr>
        <p:spPr>
          <a:xfrm>
            <a:off x="702734" y="1346201"/>
            <a:ext cx="11298767" cy="3180871"/>
          </a:xfrm>
        </p:spPr>
        <p:txBody>
          <a:bodyPr/>
          <a:lstStyle/>
          <a:p>
            <a:r>
              <a:rPr lang="es-US" sz="1800" dirty="0">
                <a:solidFill>
                  <a:schemeClr val="accent2">
                    <a:lumMod val="75000"/>
                  </a:schemeClr>
                </a:solidFill>
              </a:rPr>
              <a:t>Venas de pequeño Calibre</a:t>
            </a:r>
          </a:p>
          <a:p>
            <a:r>
              <a:rPr lang="es-US" sz="1800" dirty="0">
                <a:solidFill>
                  <a:schemeClr val="accent2">
                    <a:lumMod val="75000"/>
                  </a:schemeClr>
                </a:solidFill>
              </a:rPr>
              <a:t>Venas poco palpables y de difícil visualización.</a:t>
            </a:r>
          </a:p>
          <a:p>
            <a:r>
              <a:rPr lang="es-US" sz="1800" dirty="0">
                <a:solidFill>
                  <a:schemeClr val="accent2">
                    <a:lumMod val="75000"/>
                  </a:schemeClr>
                </a:solidFill>
              </a:rPr>
              <a:t>Recorridos tortuosos.</a:t>
            </a:r>
          </a:p>
          <a:p>
            <a:r>
              <a:rPr lang="es-US" sz="1800" dirty="0">
                <a:solidFill>
                  <a:schemeClr val="accent2">
                    <a:lumMod val="75000"/>
                  </a:schemeClr>
                </a:solidFill>
              </a:rPr>
              <a:t>Fragilidad Capilar.</a:t>
            </a:r>
          </a:p>
          <a:p>
            <a:r>
              <a:rPr lang="es-US" sz="1800" dirty="0">
                <a:solidFill>
                  <a:schemeClr val="accent2">
                    <a:lumMod val="75000"/>
                  </a:schemeClr>
                </a:solidFill>
              </a:rPr>
              <a:t>Piel delgada.</a:t>
            </a:r>
          </a:p>
          <a:p>
            <a:r>
              <a:rPr lang="es-US" sz="1800" dirty="0">
                <a:solidFill>
                  <a:schemeClr val="accent2">
                    <a:lumMod val="75000"/>
                  </a:schemeClr>
                </a:solidFill>
              </a:rPr>
              <a:t>Tendencia a la vasoconstricción.</a:t>
            </a:r>
          </a:p>
          <a:p>
            <a:r>
              <a:rPr lang="es-US" sz="1800" dirty="0">
                <a:solidFill>
                  <a:schemeClr val="accent2">
                    <a:lumMod val="75000"/>
                  </a:schemeClr>
                </a:solidFill>
              </a:rPr>
              <a:t>Bajo retorno venoso y perfusión.</a:t>
            </a:r>
          </a:p>
        </p:txBody>
      </p:sp>
      <p:pic>
        <p:nvPicPr>
          <p:cNvPr id="6" name="Imagen 5">
            <a:extLst>
              <a:ext uri="{FF2B5EF4-FFF2-40B4-BE49-F238E27FC236}">
                <a16:creationId xmlns="" xmlns:a16="http://schemas.microsoft.com/office/drawing/2014/main" id="{9BC5D63E-1125-BFA6-D2FB-C94B7C5320E6}"/>
              </a:ext>
            </a:extLst>
          </p:cNvPr>
          <p:cNvPicPr>
            <a:picLocks noChangeAspect="1"/>
          </p:cNvPicPr>
          <p:nvPr/>
        </p:nvPicPr>
        <p:blipFill>
          <a:blip r:embed="rId2"/>
          <a:stretch>
            <a:fillRect/>
          </a:stretch>
        </p:blipFill>
        <p:spPr>
          <a:xfrm>
            <a:off x="6915274" y="1878105"/>
            <a:ext cx="4573992" cy="3430494"/>
          </a:xfrm>
          <a:prstGeom prst="rect">
            <a:avLst/>
          </a:prstGeom>
        </p:spPr>
      </p:pic>
    </p:spTree>
    <p:extLst>
      <p:ext uri="{BB962C8B-B14F-4D97-AF65-F5344CB8AC3E}">
        <p14:creationId xmlns:p14="http://schemas.microsoft.com/office/powerpoint/2010/main" val="28135532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6A7A7E-A2B0-66DD-9A46-333D08EEBB51}"/>
              </a:ext>
            </a:extLst>
          </p:cNvPr>
          <p:cNvSpPr>
            <a:spLocks noGrp="1"/>
          </p:cNvSpPr>
          <p:nvPr>
            <p:ph type="title"/>
          </p:nvPr>
        </p:nvSpPr>
        <p:spPr>
          <a:xfrm>
            <a:off x="152401" y="313509"/>
            <a:ext cx="11053233" cy="504825"/>
          </a:xfrm>
        </p:spPr>
        <p:txBody>
          <a:bodyPr/>
          <a:lstStyle/>
          <a:p>
            <a:endParaRPr lang="en-US" dirty="0"/>
          </a:p>
        </p:txBody>
      </p:sp>
      <p:sp>
        <p:nvSpPr>
          <p:cNvPr id="3" name="Content Placeholder 2">
            <a:extLst>
              <a:ext uri="{FF2B5EF4-FFF2-40B4-BE49-F238E27FC236}">
                <a16:creationId xmlns="" xmlns:a16="http://schemas.microsoft.com/office/drawing/2014/main" id="{691C7B02-777F-0690-C6E6-C73BA5F8A4F3}"/>
              </a:ext>
            </a:extLst>
          </p:cNvPr>
          <p:cNvSpPr>
            <a:spLocks noGrp="1"/>
          </p:cNvSpPr>
          <p:nvPr>
            <p:ph idx="1"/>
          </p:nvPr>
        </p:nvSpPr>
        <p:spPr>
          <a:xfrm>
            <a:off x="279899" y="1405965"/>
            <a:ext cx="11298767" cy="2714589"/>
          </a:xfrm>
        </p:spPr>
        <p:txBody>
          <a:bodyPr/>
          <a:lstStyle/>
          <a:p>
            <a:pPr marL="233045" indent="-233045"/>
            <a:r>
              <a:rPr lang="en-US" sz="1800" dirty="0">
                <a:solidFill>
                  <a:schemeClr val="accent2">
                    <a:lumMod val="75000"/>
                  </a:schemeClr>
                </a:solidFill>
              </a:rPr>
              <a:t>Personal de </a:t>
            </a:r>
            <a:r>
              <a:rPr lang="en-US" sz="1800" dirty="0" smtClean="0">
                <a:solidFill>
                  <a:schemeClr val="accent2">
                    <a:lumMod val="75000"/>
                  </a:schemeClr>
                </a:solidFill>
              </a:rPr>
              <a:t>Enfermería  </a:t>
            </a:r>
            <a:r>
              <a:rPr lang="en-US" sz="1800" dirty="0">
                <a:solidFill>
                  <a:schemeClr val="accent2">
                    <a:lumMod val="75000"/>
                  </a:schemeClr>
                </a:solidFill>
              </a:rPr>
              <a:t>es la principal gestora del capital venoso.</a:t>
            </a:r>
          </a:p>
          <a:p>
            <a:pPr lvl="4" indent="-163195">
              <a:lnSpc>
                <a:spcPct val="95000"/>
              </a:lnSpc>
              <a:buFont typeface="Courier New" pitchFamily="2" charset="2"/>
              <a:buChar char="o"/>
            </a:pPr>
            <a:endParaRPr lang="en-US" sz="1800" dirty="0">
              <a:solidFill>
                <a:schemeClr val="accent2">
                  <a:lumMod val="75000"/>
                </a:schemeClr>
              </a:solidFill>
            </a:endParaRPr>
          </a:p>
          <a:p>
            <a:pPr marL="1097280" lvl="4" indent="-342900">
              <a:buFont typeface="+mj-lt"/>
              <a:buAutoNum type="arabicPeriod"/>
            </a:pPr>
            <a:r>
              <a:rPr lang="en-US" sz="1800" dirty="0">
                <a:solidFill>
                  <a:schemeClr val="accent2">
                    <a:lumMod val="75000"/>
                  </a:schemeClr>
                </a:solidFill>
              </a:rPr>
              <a:t>Elegir cateter adecuado para la </a:t>
            </a:r>
            <a:r>
              <a:rPr lang="en-US" sz="1800" dirty="0" smtClean="0">
                <a:solidFill>
                  <a:schemeClr val="accent2">
                    <a:lumMod val="75000"/>
                  </a:schemeClr>
                </a:solidFill>
              </a:rPr>
              <a:t>administración </a:t>
            </a:r>
            <a:r>
              <a:rPr lang="en-US" sz="1800" dirty="0">
                <a:solidFill>
                  <a:schemeClr val="accent2">
                    <a:lumMod val="75000"/>
                  </a:schemeClr>
                </a:solidFill>
              </a:rPr>
              <a:t>de medicamentos e infusiones en forma segura.</a:t>
            </a:r>
          </a:p>
          <a:p>
            <a:pPr marL="1097280" lvl="4" indent="-342900">
              <a:buFont typeface="+mj-lt"/>
              <a:buAutoNum type="arabicPeriod"/>
            </a:pPr>
            <a:r>
              <a:rPr lang="en-US" sz="1800" dirty="0" smtClean="0">
                <a:solidFill>
                  <a:schemeClr val="accent2">
                    <a:lumMod val="75000"/>
                  </a:schemeClr>
                </a:solidFill>
              </a:rPr>
              <a:t>Elegir el sitio </a:t>
            </a:r>
            <a:r>
              <a:rPr lang="en-US" sz="1800" dirty="0">
                <a:solidFill>
                  <a:schemeClr val="accent2">
                    <a:lumMod val="75000"/>
                  </a:schemeClr>
                </a:solidFill>
              </a:rPr>
              <a:t>adecuado.</a:t>
            </a:r>
          </a:p>
          <a:p>
            <a:pPr marL="1097280" lvl="4" indent="-342900">
              <a:buFont typeface="+mj-lt"/>
              <a:buAutoNum type="arabicPeriod"/>
            </a:pPr>
            <a:r>
              <a:rPr lang="en-US" sz="1800" dirty="0" smtClean="0">
                <a:solidFill>
                  <a:schemeClr val="accent2">
                    <a:lumMod val="75000"/>
                  </a:schemeClr>
                </a:solidFill>
              </a:rPr>
              <a:t>Mantenerlo instalado el tiempo adecuado y consensuado con el equipo.</a:t>
            </a:r>
          </a:p>
          <a:p>
            <a:pPr marL="1097280" lvl="4" indent="-342900">
              <a:buFont typeface="+mj-lt"/>
              <a:buAutoNum type="arabicPeriod"/>
            </a:pPr>
            <a:r>
              <a:rPr lang="en-US" sz="1800" dirty="0" smtClean="0">
                <a:solidFill>
                  <a:schemeClr val="accent2">
                    <a:lumMod val="75000"/>
                  </a:schemeClr>
                </a:solidFill>
              </a:rPr>
              <a:t>Cumplir con medidas comprobadas de cuidado para prevenir complicaciones.</a:t>
            </a:r>
          </a:p>
          <a:p>
            <a:pPr marL="754380" lvl="4" indent="0">
              <a:buNone/>
            </a:pPr>
            <a:endParaRPr lang="en-US" sz="1800" dirty="0" smtClean="0">
              <a:solidFill>
                <a:schemeClr val="accent2">
                  <a:lumMod val="75000"/>
                </a:schemeClr>
              </a:solidFill>
            </a:endParaRPr>
          </a:p>
          <a:p>
            <a:pPr marL="1097280" lvl="4" indent="-342900">
              <a:buFont typeface="+mj-lt"/>
              <a:buAutoNum type="arabicPeriod"/>
            </a:pPr>
            <a:endParaRPr lang="en-US" dirty="0"/>
          </a:p>
          <a:p>
            <a:pPr marL="233045" indent="-233045">
              <a:buClr>
                <a:srgbClr val="3F9CD9"/>
              </a:buClr>
            </a:pPr>
            <a:endParaRPr lang="en-US" sz="600" dirty="0"/>
          </a:p>
        </p:txBody>
      </p:sp>
      <p:pic>
        <p:nvPicPr>
          <p:cNvPr id="6" name="Imagen 5">
            <a:extLst>
              <a:ext uri="{FF2B5EF4-FFF2-40B4-BE49-F238E27FC236}">
                <a16:creationId xmlns="" xmlns:a16="http://schemas.microsoft.com/office/drawing/2014/main" id="{2A0DA486-4807-23DC-6E6D-3736B3962C6D}"/>
              </a:ext>
            </a:extLst>
          </p:cNvPr>
          <p:cNvPicPr>
            <a:picLocks noChangeAspect="1"/>
          </p:cNvPicPr>
          <p:nvPr/>
        </p:nvPicPr>
        <p:blipFill>
          <a:blip r:embed="rId2"/>
          <a:stretch>
            <a:fillRect/>
          </a:stretch>
        </p:blipFill>
        <p:spPr>
          <a:xfrm>
            <a:off x="7962900" y="3886153"/>
            <a:ext cx="3480039" cy="2321159"/>
          </a:xfrm>
          <a:prstGeom prst="rect">
            <a:avLst/>
          </a:prstGeom>
        </p:spPr>
      </p:pic>
    </p:spTree>
    <p:extLst>
      <p:ext uri="{BB962C8B-B14F-4D97-AF65-F5344CB8AC3E}">
        <p14:creationId xmlns:p14="http://schemas.microsoft.com/office/powerpoint/2010/main" val="333631211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159848" y="1057618"/>
            <a:ext cx="11171686" cy="4712059"/>
          </a:xfrm>
        </p:spPr>
        <p:txBody>
          <a:bodyPr/>
          <a:lstStyle/>
          <a:p>
            <a:pPr lvl="4"/>
            <a:r>
              <a:rPr lang="es-CL" sz="1800" b="1" u="sng" dirty="0" smtClean="0">
                <a:latin typeface="Calibri" panose="020F0502020204030204" pitchFamily="34" charset="0"/>
                <a:cs typeface="Calibri" panose="020F0502020204030204" pitchFamily="34" charset="0"/>
              </a:rPr>
              <a:t/>
            </a:r>
            <a:br>
              <a:rPr lang="es-CL" sz="1800" b="1" u="sng" dirty="0" smtClean="0">
                <a:latin typeface="Calibri" panose="020F0502020204030204" pitchFamily="34" charset="0"/>
                <a:cs typeface="Calibri" panose="020F0502020204030204" pitchFamily="34" charset="0"/>
              </a:rPr>
            </a:br>
            <a:r>
              <a:rPr lang="es-CL" sz="1800" b="1" u="sng" dirty="0" smtClean="0">
                <a:latin typeface="Calibri" panose="020F0502020204030204" pitchFamily="34" charset="0"/>
                <a:cs typeface="Calibri" panose="020F0502020204030204" pitchFamily="34" charset="0"/>
              </a:rPr>
              <a:t/>
            </a:r>
            <a:br>
              <a:rPr lang="es-CL" sz="1800" b="1" u="sng" dirty="0" smtClean="0">
                <a:latin typeface="Calibri" panose="020F0502020204030204" pitchFamily="34" charset="0"/>
                <a:cs typeface="Calibri" panose="020F0502020204030204" pitchFamily="34" charset="0"/>
              </a:rPr>
            </a:br>
            <a:r>
              <a:rPr lang="es-CL" sz="1800" b="1" u="sng" dirty="0" smtClean="0">
                <a:latin typeface="Calibri" panose="020F0502020204030204" pitchFamily="34" charset="0"/>
                <a:cs typeface="Calibri" panose="020F0502020204030204" pitchFamily="34" charset="0"/>
              </a:rPr>
              <a:t>Vía venosa periférica: </a:t>
            </a:r>
            <a:br>
              <a:rPr lang="es-CL" sz="1800" b="1" u="sng" dirty="0" smtClean="0">
                <a:latin typeface="Calibri" panose="020F0502020204030204" pitchFamily="34" charset="0"/>
                <a:cs typeface="Calibri" panose="020F0502020204030204" pitchFamily="34" charset="0"/>
              </a:rPr>
            </a:br>
            <a:r>
              <a:rPr lang="es-CL" sz="1800" b="1" dirty="0" smtClean="0">
                <a:latin typeface="Calibri" panose="020F0502020204030204" pitchFamily="34" charset="0"/>
                <a:cs typeface="Calibri" panose="020F0502020204030204" pitchFamily="34" charset="0"/>
              </a:rPr>
              <a:t/>
            </a:r>
            <a:br>
              <a:rPr lang="es-CL" sz="1800" b="1" dirty="0" smtClean="0">
                <a:latin typeface="Calibri" panose="020F0502020204030204" pitchFamily="34" charset="0"/>
                <a:cs typeface="Calibri" panose="020F0502020204030204" pitchFamily="34" charset="0"/>
              </a:rPr>
            </a:br>
            <a:r>
              <a:rPr lang="es-CL" sz="1400" dirty="0" smtClean="0">
                <a:latin typeface="Calibri" panose="020F0502020204030204" pitchFamily="34" charset="0"/>
                <a:cs typeface="Calibri" panose="020F0502020204030204" pitchFamily="34" charset="0"/>
              </a:rPr>
              <a:t>Inserción por venas periféricas de una branula #24. </a:t>
            </a:r>
            <a:br>
              <a:rPr lang="es-CL" sz="1400" dirty="0" smtClean="0">
                <a:latin typeface="Calibri" panose="020F0502020204030204" pitchFamily="34" charset="0"/>
                <a:cs typeface="Calibri" panose="020F0502020204030204" pitchFamily="34" charset="0"/>
              </a:rPr>
            </a:br>
            <a:r>
              <a:rPr lang="es-CL" sz="1400" dirty="0" smtClean="0">
                <a:latin typeface="Calibri" panose="020F0502020204030204" pitchFamily="34" charset="0"/>
                <a:cs typeface="Calibri" panose="020F0502020204030204" pitchFamily="34" charset="0"/>
              </a:rPr>
              <a:t>Mezclas con baja osmolaridad 600-800 </a:t>
            </a:r>
            <a:r>
              <a:rPr lang="es-CL" sz="1400" dirty="0" err="1" smtClean="0">
                <a:latin typeface="Calibri" panose="020F0502020204030204" pitchFamily="34" charset="0"/>
                <a:cs typeface="Calibri" panose="020F0502020204030204" pitchFamily="34" charset="0"/>
              </a:rPr>
              <a:t>mosm</a:t>
            </a:r>
            <a:r>
              <a:rPr lang="es-CL" sz="1400" dirty="0" smtClean="0">
                <a:latin typeface="Calibri" panose="020F0502020204030204" pitchFamily="34" charset="0"/>
                <a:cs typeface="Calibri" panose="020F0502020204030204" pitchFamily="34" charset="0"/>
              </a:rPr>
              <a:t>/</a:t>
            </a:r>
            <a:r>
              <a:rPr lang="es-CL" sz="1400" dirty="0" err="1" smtClean="0">
                <a:latin typeface="Calibri" panose="020F0502020204030204" pitchFamily="34" charset="0"/>
                <a:cs typeface="Calibri" panose="020F0502020204030204" pitchFamily="34" charset="0"/>
              </a:rPr>
              <a:t>lt</a:t>
            </a:r>
            <a:r>
              <a:rPr lang="es-CL" sz="1400" dirty="0" smtClean="0">
                <a:latin typeface="Calibri" panose="020F0502020204030204" pitchFamily="34" charset="0"/>
                <a:cs typeface="Calibri" panose="020F0502020204030204" pitchFamily="34" charset="0"/>
              </a:rPr>
              <a:t>, hasta SG10%.</a:t>
            </a:r>
            <a:br>
              <a:rPr lang="es-CL" sz="1400" dirty="0" smtClean="0">
                <a:latin typeface="Calibri" panose="020F0502020204030204" pitchFamily="34" charset="0"/>
                <a:cs typeface="Calibri" panose="020F0502020204030204" pitchFamily="34" charset="0"/>
              </a:rPr>
            </a:br>
            <a:r>
              <a:rPr lang="es-CL" sz="1400" dirty="0" smtClean="0">
                <a:latin typeface="Calibri" panose="020F0502020204030204" pitchFamily="34" charset="0"/>
                <a:cs typeface="Calibri" panose="020F0502020204030204" pitchFamily="34" charset="0"/>
              </a:rPr>
              <a:t>Desde distal a proximal.</a:t>
            </a:r>
            <a:br>
              <a:rPr lang="es-CL" sz="1400" dirty="0" smtClean="0">
                <a:latin typeface="Calibri" panose="020F0502020204030204" pitchFamily="34" charset="0"/>
                <a:cs typeface="Calibri" panose="020F0502020204030204" pitchFamily="34" charset="0"/>
              </a:rPr>
            </a:br>
            <a:r>
              <a:rPr lang="en-US" sz="1400" dirty="0" smtClean="0">
                <a:latin typeface="Calibri" panose="020F0502020204030204" pitchFamily="34" charset="0"/>
                <a:cs typeface="Calibri" panose="020F0502020204030204" pitchFamily="34" charset="0"/>
              </a:rPr>
              <a:t>No </a:t>
            </a:r>
            <a:r>
              <a:rPr lang="en-US" sz="1400" dirty="0">
                <a:latin typeface="Calibri" panose="020F0502020204030204" pitchFamily="34" charset="0"/>
                <a:cs typeface="Calibri" panose="020F0502020204030204" pitchFamily="34" charset="0"/>
              </a:rPr>
              <a:t>administrar medicamentos vesicantes y/o irritantes. </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Solo permite toma de examenes en la instalación.</a:t>
            </a:r>
            <a:br>
              <a:rPr lang="en-US" sz="14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rPr>
              <a:t>Tratamientos IV de corta duración. </a:t>
            </a:r>
            <a:r>
              <a:rPr lang="en-US" sz="1800" dirty="0"/>
              <a:t/>
            </a:r>
            <a:br>
              <a:rPr lang="en-US" sz="1800" dirty="0"/>
            </a:br>
            <a:r>
              <a:rPr lang="en-US" sz="1400" dirty="0" smtClean="0">
                <a:latin typeface="Calibri" panose="020F0502020204030204" pitchFamily="34" charset="0"/>
                <a:cs typeface="Calibri" panose="020F0502020204030204" pitchFamily="34" charset="0"/>
              </a:rPr>
              <a:t/>
            </a:r>
            <a:br>
              <a:rPr lang="en-US" sz="1400" dirty="0" smtClean="0">
                <a:latin typeface="Calibri" panose="020F0502020204030204" pitchFamily="34" charset="0"/>
                <a:cs typeface="Calibri" panose="020F0502020204030204" pitchFamily="34" charset="0"/>
              </a:rPr>
            </a:br>
            <a:r>
              <a:rPr lang="en-US" sz="1400" dirty="0" smtClean="0">
                <a:latin typeface="Calibri" panose="020F0502020204030204" pitchFamily="34" charset="0"/>
                <a:cs typeface="Calibri" panose="020F0502020204030204" pitchFamily="34" charset="0"/>
              </a:rPr>
              <a:t/>
            </a:r>
            <a:br>
              <a:rPr lang="en-US" sz="1400" dirty="0" smtClean="0">
                <a:latin typeface="Calibri" panose="020F0502020204030204" pitchFamily="34" charset="0"/>
                <a:cs typeface="Calibri" panose="020F0502020204030204" pitchFamily="34" charset="0"/>
              </a:rPr>
            </a:br>
            <a:r>
              <a:rPr lang="es-CL" sz="1400" dirty="0" smtClean="0">
                <a:latin typeface="Calibri" panose="020F0502020204030204" pitchFamily="34" charset="0"/>
                <a:cs typeface="Calibri" panose="020F0502020204030204" pitchFamily="34" charset="0"/>
              </a:rPr>
              <a:t/>
            </a:r>
            <a:br>
              <a:rPr lang="es-CL" sz="1400" dirty="0" smtClean="0">
                <a:latin typeface="Calibri" panose="020F0502020204030204" pitchFamily="34" charset="0"/>
                <a:cs typeface="Calibri" panose="020F0502020204030204" pitchFamily="34" charset="0"/>
              </a:rPr>
            </a:br>
            <a:r>
              <a:rPr lang="es-CL" sz="1400" dirty="0" smtClean="0">
                <a:latin typeface="Calibri" panose="020F0502020204030204" pitchFamily="34" charset="0"/>
                <a:cs typeface="Calibri" panose="020F0502020204030204" pitchFamily="34" charset="0"/>
              </a:rPr>
              <a:t>****SE debe lavar zona elegida a puncionar con agua y jabón neutro o clorhexidina, enjuagar bien.</a:t>
            </a:r>
            <a:r>
              <a:rPr lang="es-CL" sz="1400" b="1" dirty="0">
                <a:latin typeface="Calibri" panose="020F0502020204030204" pitchFamily="34" charset="0"/>
                <a:cs typeface="Calibri" panose="020F0502020204030204" pitchFamily="34" charset="0"/>
              </a:rPr>
              <a:t/>
            </a:r>
            <a:br>
              <a:rPr lang="es-CL" sz="1400" b="1" dirty="0">
                <a:latin typeface="Calibri" panose="020F0502020204030204" pitchFamily="34" charset="0"/>
                <a:cs typeface="Calibri" panose="020F0502020204030204" pitchFamily="34" charset="0"/>
              </a:rPr>
            </a:br>
            <a:r>
              <a:rPr lang="es-CL" sz="1400" dirty="0" smtClean="0">
                <a:latin typeface="Calibri" panose="020F0502020204030204" pitchFamily="34" charset="0"/>
                <a:cs typeface="Calibri" panose="020F0502020204030204" pitchFamily="34" charset="0"/>
              </a:rPr>
              <a:t>Aseptizar piel con Sachet de alcohol o clorhexidina.</a:t>
            </a:r>
            <a:r>
              <a:rPr lang="es-CL" sz="1800" b="1" dirty="0" smtClean="0">
                <a:latin typeface="Calibri" panose="020F0502020204030204" pitchFamily="34" charset="0"/>
                <a:cs typeface="Calibri" panose="020F0502020204030204" pitchFamily="34" charset="0"/>
              </a:rPr>
              <a:t/>
            </a:r>
            <a:br>
              <a:rPr lang="es-CL" sz="1800" b="1" dirty="0" smtClean="0">
                <a:latin typeface="Calibri" panose="020F0502020204030204" pitchFamily="34" charset="0"/>
                <a:cs typeface="Calibri" panose="020F0502020204030204" pitchFamily="34" charset="0"/>
              </a:rPr>
            </a:br>
            <a:r>
              <a:rPr lang="es-CL" sz="1800" b="1" dirty="0" smtClean="0">
                <a:latin typeface="Calibri" panose="020F0502020204030204" pitchFamily="34" charset="0"/>
                <a:cs typeface="Calibri" panose="020F0502020204030204" pitchFamily="34" charset="0"/>
              </a:rPr>
              <a:t/>
            </a:r>
            <a:br>
              <a:rPr lang="es-CL" sz="1800" b="1" dirty="0" smtClean="0">
                <a:latin typeface="Calibri" panose="020F0502020204030204" pitchFamily="34" charset="0"/>
                <a:cs typeface="Calibri" panose="020F0502020204030204" pitchFamily="34" charset="0"/>
              </a:rPr>
            </a:br>
            <a:r>
              <a:rPr lang="es-CL" sz="1800" b="1" dirty="0" smtClean="0">
                <a:latin typeface="Calibri" panose="020F0502020204030204" pitchFamily="34" charset="0"/>
                <a:cs typeface="Calibri" panose="020F0502020204030204" pitchFamily="34" charset="0"/>
              </a:rPr>
              <a:t/>
            </a:r>
            <a:br>
              <a:rPr lang="es-CL" sz="1800" b="1" dirty="0" smtClean="0">
                <a:latin typeface="Calibri" panose="020F0502020204030204" pitchFamily="34" charset="0"/>
                <a:cs typeface="Calibri" panose="020F0502020204030204" pitchFamily="34" charset="0"/>
              </a:rPr>
            </a:br>
            <a:r>
              <a:rPr lang="es-CL" sz="1800" b="1" u="sng" dirty="0" smtClean="0">
                <a:latin typeface="Calibri" panose="020F0502020204030204" pitchFamily="34" charset="0"/>
                <a:cs typeface="Calibri" panose="020F0502020204030204" pitchFamily="34" charset="0"/>
              </a:rPr>
              <a:t/>
            </a:r>
            <a:br>
              <a:rPr lang="es-CL" sz="1800" b="1" u="sng" dirty="0" smtClean="0">
                <a:latin typeface="Calibri" panose="020F0502020204030204" pitchFamily="34" charset="0"/>
                <a:cs typeface="Calibri" panose="020F0502020204030204" pitchFamily="34" charset="0"/>
              </a:rPr>
            </a:br>
            <a:r>
              <a:rPr lang="es-CL" sz="1800" dirty="0" smtClean="0">
                <a:latin typeface="Calibri" panose="020F0502020204030204" pitchFamily="34" charset="0"/>
                <a:cs typeface="Calibri" panose="020F0502020204030204" pitchFamily="34" charset="0"/>
              </a:rPr>
              <a:t/>
            </a:r>
            <a:br>
              <a:rPr lang="es-CL" sz="1800" dirty="0" smtClean="0">
                <a:latin typeface="Calibri" panose="020F0502020204030204" pitchFamily="34" charset="0"/>
                <a:cs typeface="Calibri" panose="020F0502020204030204" pitchFamily="34" charset="0"/>
              </a:rPr>
            </a:br>
            <a:endParaRPr lang="es-CL" sz="1800" b="1" dirty="0">
              <a:latin typeface="Calibri" panose="020F0502020204030204" pitchFamily="34" charset="0"/>
              <a:cs typeface="Calibri" panose="020F0502020204030204" pitchFamily="34" charset="0"/>
            </a:endParaRPr>
          </a:p>
        </p:txBody>
      </p:sp>
      <p:sp>
        <p:nvSpPr>
          <p:cNvPr id="2" name="Rectángulo 1"/>
          <p:cNvSpPr/>
          <p:nvPr/>
        </p:nvSpPr>
        <p:spPr>
          <a:xfrm>
            <a:off x="563459" y="347654"/>
            <a:ext cx="6088691" cy="400110"/>
          </a:xfrm>
          <a:prstGeom prst="rect">
            <a:avLst/>
          </a:prstGeom>
        </p:spPr>
        <p:txBody>
          <a:bodyPr wrap="square">
            <a:spAutoFit/>
          </a:bodyPr>
          <a:lstStyle/>
          <a:p>
            <a:r>
              <a:rPr lang="es-CL" sz="2000" b="1" u="sng" dirty="0" smtClean="0">
                <a:solidFill>
                  <a:schemeClr val="accent1">
                    <a:lumMod val="50000"/>
                  </a:schemeClr>
                </a:solidFill>
                <a:latin typeface="Calibri" panose="020F0502020204030204" pitchFamily="34" charset="0"/>
                <a:cs typeface="Calibri" panose="020F0502020204030204" pitchFamily="34" charset="0"/>
              </a:rPr>
              <a:t>Otros tipos </a:t>
            </a:r>
            <a:r>
              <a:rPr lang="es-CL" sz="2000" b="1" u="sng" dirty="0">
                <a:solidFill>
                  <a:schemeClr val="accent1">
                    <a:lumMod val="50000"/>
                  </a:schemeClr>
                </a:solidFill>
                <a:latin typeface="Calibri" panose="020F0502020204030204" pitchFamily="34" charset="0"/>
                <a:cs typeface="Calibri" panose="020F0502020204030204" pitchFamily="34" charset="0"/>
              </a:rPr>
              <a:t>de accesos vasculares RN:</a:t>
            </a:r>
            <a:endParaRPr lang="es-CL" sz="2000" dirty="0">
              <a:solidFill>
                <a:schemeClr val="accent1">
                  <a:lumMod val="50000"/>
                </a:schemeClr>
              </a:solidFill>
            </a:endParaRPr>
          </a:p>
        </p:txBody>
      </p:sp>
      <p:pic>
        <p:nvPicPr>
          <p:cNvPr id="3" name="Imagen 2"/>
          <p:cNvPicPr>
            <a:picLocks noChangeAspect="1"/>
          </p:cNvPicPr>
          <p:nvPr/>
        </p:nvPicPr>
        <p:blipFill>
          <a:blip r:embed="rId3"/>
          <a:stretch>
            <a:fillRect/>
          </a:stretch>
        </p:blipFill>
        <p:spPr>
          <a:xfrm>
            <a:off x="7477125" y="1093659"/>
            <a:ext cx="4489316" cy="4895615"/>
          </a:xfrm>
          <a:prstGeom prst="rect">
            <a:avLst/>
          </a:prstGeom>
        </p:spPr>
      </p:pic>
    </p:spTree>
    <p:extLst>
      <p:ext uri="{BB962C8B-B14F-4D97-AF65-F5344CB8AC3E}">
        <p14:creationId xmlns:p14="http://schemas.microsoft.com/office/powerpoint/2010/main" val="31633311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330243" y="1987208"/>
            <a:ext cx="11409218" cy="3016210"/>
          </a:xfrm>
        </p:spPr>
        <p:txBody>
          <a:bodyPr/>
          <a:lstStyle/>
          <a:p>
            <a:r>
              <a:rPr lang="es-CL" sz="1800" dirty="0" smtClean="0">
                <a:latin typeface="Calibri" panose="020F0502020204030204" pitchFamily="34" charset="0"/>
                <a:cs typeface="Calibri" panose="020F0502020204030204" pitchFamily="34" charset="0"/>
              </a:rPr>
              <a:t/>
            </a:r>
            <a:br>
              <a:rPr lang="es-CL" sz="1800" dirty="0" smtClean="0">
                <a:latin typeface="Calibri" panose="020F0502020204030204" pitchFamily="34" charset="0"/>
                <a:cs typeface="Calibri" panose="020F0502020204030204" pitchFamily="34" charset="0"/>
              </a:rPr>
            </a:br>
            <a:r>
              <a:rPr lang="es-CL" sz="1600" b="1" dirty="0">
                <a:latin typeface="Calibri" panose="020F0502020204030204" pitchFamily="34" charset="0"/>
                <a:cs typeface="Calibri" panose="020F0502020204030204" pitchFamily="34" charset="0"/>
              </a:rPr>
              <a:t/>
            </a:r>
            <a:br>
              <a:rPr lang="es-CL" sz="1600" b="1" dirty="0">
                <a:latin typeface="Calibri" panose="020F0502020204030204" pitchFamily="34" charset="0"/>
                <a:cs typeface="Calibri" panose="020F0502020204030204" pitchFamily="34" charset="0"/>
              </a:rPr>
            </a:br>
            <a:r>
              <a:rPr lang="es-CL" sz="1600" b="1" dirty="0" smtClean="0">
                <a:latin typeface="Calibri" panose="020F0502020204030204" pitchFamily="34" charset="0"/>
                <a:cs typeface="Calibri" panose="020F0502020204030204" pitchFamily="34" charset="0"/>
              </a:rPr>
              <a:t/>
            </a:r>
            <a:br>
              <a:rPr lang="es-CL" sz="1600" b="1" dirty="0" smtClean="0">
                <a:latin typeface="Calibri" panose="020F0502020204030204" pitchFamily="34" charset="0"/>
                <a:cs typeface="Calibri" panose="020F0502020204030204" pitchFamily="34" charset="0"/>
              </a:rPr>
            </a:br>
            <a:r>
              <a:rPr lang="es-CL" sz="1600" b="1" dirty="0" smtClean="0">
                <a:latin typeface="Calibri" panose="020F0502020204030204" pitchFamily="34" charset="0"/>
                <a:cs typeface="Calibri" panose="020F0502020204030204" pitchFamily="34" charset="0"/>
              </a:rPr>
              <a:t/>
            </a:r>
            <a:br>
              <a:rPr lang="es-CL" sz="1600" b="1" dirty="0" smtClean="0">
                <a:latin typeface="Calibri" panose="020F0502020204030204" pitchFamily="34" charset="0"/>
                <a:cs typeface="Calibri" panose="020F0502020204030204" pitchFamily="34" charset="0"/>
              </a:rPr>
            </a:br>
            <a:r>
              <a:rPr lang="es-CL" sz="1600" b="1" dirty="0" smtClean="0">
                <a:latin typeface="Calibri" panose="020F0502020204030204" pitchFamily="34" charset="0"/>
                <a:cs typeface="Calibri" panose="020F0502020204030204" pitchFamily="34" charset="0"/>
              </a:rPr>
              <a:t/>
            </a:r>
            <a:br>
              <a:rPr lang="es-CL" sz="1600" b="1" dirty="0" smtClean="0">
                <a:latin typeface="Calibri" panose="020F0502020204030204" pitchFamily="34" charset="0"/>
                <a:cs typeface="Calibri" panose="020F0502020204030204" pitchFamily="34" charset="0"/>
              </a:rPr>
            </a:br>
            <a:r>
              <a:rPr lang="es-CL" sz="1600" b="1" dirty="0">
                <a:latin typeface="Calibri" panose="020F0502020204030204" pitchFamily="34" charset="0"/>
                <a:cs typeface="Calibri" panose="020F0502020204030204" pitchFamily="34" charset="0"/>
              </a:rPr>
              <a:t/>
            </a:r>
            <a:br>
              <a:rPr lang="es-CL" sz="1600" b="1" dirty="0">
                <a:latin typeface="Calibri" panose="020F0502020204030204" pitchFamily="34" charset="0"/>
                <a:cs typeface="Calibri" panose="020F0502020204030204" pitchFamily="34" charset="0"/>
              </a:rPr>
            </a:br>
            <a:r>
              <a:rPr lang="es-CL" sz="2400" b="1" u="sng" dirty="0" smtClean="0">
                <a:latin typeface="Calibri" panose="020F0502020204030204" pitchFamily="34" charset="0"/>
                <a:cs typeface="Calibri" panose="020F0502020204030204" pitchFamily="34" charset="0"/>
              </a:rPr>
              <a:t/>
            </a:r>
            <a:br>
              <a:rPr lang="es-CL" sz="2400" b="1" u="sng" dirty="0" smtClean="0">
                <a:latin typeface="Calibri" panose="020F0502020204030204" pitchFamily="34" charset="0"/>
                <a:cs typeface="Calibri" panose="020F0502020204030204" pitchFamily="34" charset="0"/>
              </a:rPr>
            </a:br>
            <a:r>
              <a:rPr lang="es-CL" sz="2400" b="1" u="sng" dirty="0" smtClean="0">
                <a:latin typeface="Calibri" panose="020F0502020204030204" pitchFamily="34" charset="0"/>
                <a:cs typeface="Calibri" panose="020F0502020204030204" pitchFamily="34" charset="0"/>
              </a:rPr>
              <a:t/>
            </a:r>
            <a:br>
              <a:rPr lang="es-CL" sz="2400" b="1" u="sng" dirty="0" smtClean="0">
                <a:latin typeface="Calibri" panose="020F0502020204030204" pitchFamily="34" charset="0"/>
                <a:cs typeface="Calibri" panose="020F0502020204030204" pitchFamily="34" charset="0"/>
              </a:rPr>
            </a:br>
            <a:r>
              <a:rPr lang="es-CL" sz="1800" b="1" dirty="0" smtClean="0">
                <a:latin typeface="Calibri" panose="020F0502020204030204" pitchFamily="34" charset="0"/>
                <a:cs typeface="Calibri" panose="020F0502020204030204" pitchFamily="34" charset="0"/>
              </a:rPr>
              <a:t/>
            </a:r>
            <a:br>
              <a:rPr lang="es-CL" sz="1800" b="1" dirty="0" smtClean="0">
                <a:latin typeface="Calibri" panose="020F0502020204030204" pitchFamily="34" charset="0"/>
                <a:cs typeface="Calibri" panose="020F0502020204030204" pitchFamily="34" charset="0"/>
              </a:rPr>
            </a:br>
            <a:r>
              <a:rPr lang="es-CL" sz="1800" b="1" dirty="0">
                <a:latin typeface="Calibri" panose="020F0502020204030204" pitchFamily="34" charset="0"/>
                <a:cs typeface="Calibri" panose="020F0502020204030204" pitchFamily="34" charset="0"/>
              </a:rPr>
              <a:t/>
            </a:r>
            <a:br>
              <a:rPr lang="es-CL" sz="1800" b="1" dirty="0">
                <a:latin typeface="Calibri" panose="020F0502020204030204" pitchFamily="34" charset="0"/>
                <a:cs typeface="Calibri" panose="020F0502020204030204" pitchFamily="34" charset="0"/>
              </a:rPr>
            </a:br>
            <a:endParaRPr lang="es-CL" sz="1800" b="1" dirty="0">
              <a:latin typeface="Calibri" panose="020F0502020204030204" pitchFamily="34" charset="0"/>
              <a:cs typeface="Calibri" panose="020F0502020204030204" pitchFamily="34" charset="0"/>
            </a:endParaRPr>
          </a:p>
        </p:txBody>
      </p:sp>
      <p:sp>
        <p:nvSpPr>
          <p:cNvPr id="3" name="Rectángulo 2"/>
          <p:cNvSpPr/>
          <p:nvPr/>
        </p:nvSpPr>
        <p:spPr>
          <a:xfrm>
            <a:off x="437121" y="217461"/>
            <a:ext cx="8562109" cy="5293757"/>
          </a:xfrm>
          <a:prstGeom prst="rect">
            <a:avLst/>
          </a:prstGeom>
        </p:spPr>
        <p:txBody>
          <a:bodyPr wrap="square">
            <a:spAutoFit/>
          </a:bodyPr>
          <a:lstStyle/>
          <a:p>
            <a:r>
              <a:rPr lang="es-CL" b="1" u="sng" dirty="0">
                <a:solidFill>
                  <a:schemeClr val="accent1">
                    <a:lumMod val="50000"/>
                  </a:schemeClr>
                </a:solidFill>
                <a:latin typeface="Calibri" panose="020F0502020204030204" pitchFamily="34" charset="0"/>
                <a:cs typeface="Calibri" panose="020F0502020204030204" pitchFamily="34" charset="0"/>
              </a:rPr>
              <a:t>Catéter venoso umbilical</a:t>
            </a:r>
            <a:br>
              <a:rPr lang="es-CL" b="1" u="sng" dirty="0">
                <a:solidFill>
                  <a:schemeClr val="accent1">
                    <a:lumMod val="50000"/>
                  </a:schemeClr>
                </a:solidFill>
                <a:latin typeface="Calibri" panose="020F0502020204030204" pitchFamily="34" charset="0"/>
                <a:cs typeface="Calibri" panose="020F0502020204030204" pitchFamily="34" charset="0"/>
              </a:rPr>
            </a:br>
            <a:r>
              <a:rPr lang="es-CL" b="1" u="sng" dirty="0">
                <a:solidFill>
                  <a:schemeClr val="accent1">
                    <a:lumMod val="50000"/>
                  </a:schemeClr>
                </a:solidFill>
                <a:latin typeface="Calibri" panose="020F0502020204030204" pitchFamily="34" charset="0"/>
                <a:cs typeface="Calibri" panose="020F0502020204030204" pitchFamily="34" charset="0"/>
              </a:rPr>
              <a:t>Catéter arterial </a:t>
            </a:r>
            <a:r>
              <a:rPr lang="es-CL" b="1" u="sng" dirty="0" smtClean="0">
                <a:solidFill>
                  <a:schemeClr val="accent1">
                    <a:lumMod val="50000"/>
                  </a:schemeClr>
                </a:solidFill>
                <a:latin typeface="Calibri" panose="020F0502020204030204" pitchFamily="34" charset="0"/>
                <a:cs typeface="Calibri" panose="020F0502020204030204" pitchFamily="34" charset="0"/>
              </a:rPr>
              <a:t>umbilical</a:t>
            </a:r>
          </a:p>
          <a:p>
            <a:endParaRPr lang="es-CL" b="1" u="sng" dirty="0">
              <a:solidFill>
                <a:schemeClr val="accent1">
                  <a:lumMod val="50000"/>
                </a:schemeClr>
              </a:solidFill>
              <a:latin typeface="Calibri" panose="020F0502020204030204" pitchFamily="34" charset="0"/>
              <a:cs typeface="Calibri" panose="020F0502020204030204" pitchFamily="34" charset="0"/>
            </a:endParaRPr>
          </a:p>
          <a:p>
            <a:endParaRPr lang="es-CL" b="1" u="sng" dirty="0" smtClean="0">
              <a:solidFill>
                <a:schemeClr val="accent1">
                  <a:lumMod val="50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CL" sz="1400" dirty="0" smtClean="0">
                <a:solidFill>
                  <a:schemeClr val="accent1">
                    <a:lumMod val="50000"/>
                  </a:schemeClr>
                </a:solidFill>
                <a:latin typeface="Calibri" panose="020F0502020204030204" pitchFamily="34" charset="0"/>
                <a:cs typeface="Calibri" panose="020F0502020204030204" pitchFamily="34" charset="0"/>
              </a:rPr>
              <a:t>Aseptizar cordón umbilical previo a la instalación con sachet de clorhexidina en RN con mas de 1 kilo de lo contrario alcohol o suero fisiológico.</a:t>
            </a:r>
          </a:p>
          <a:p>
            <a:pPr marL="285750" indent="-285750">
              <a:buFont typeface="Arial" panose="020B0604020202020204" pitchFamily="34" charset="0"/>
              <a:buChar char="•"/>
            </a:pPr>
            <a:r>
              <a:rPr lang="es-CL" sz="1400" dirty="0" smtClean="0">
                <a:solidFill>
                  <a:schemeClr val="accent1">
                    <a:lumMod val="50000"/>
                  </a:schemeClr>
                </a:solidFill>
                <a:latin typeface="Calibri" panose="020F0502020204030204" pitchFamily="34" charset="0"/>
                <a:cs typeface="Calibri" panose="020F0502020204030204" pitchFamily="34" charset="0"/>
              </a:rPr>
              <a:t>Inserción con técnica aséptica  de catéteres por vena y arteria umbilical, procedimiento medico, de urgencia alguien profesional  capacitado.</a:t>
            </a:r>
          </a:p>
          <a:p>
            <a:pPr marL="285750" indent="-285750">
              <a:buFont typeface="Arial" panose="020B0604020202020204" pitchFamily="34" charset="0"/>
              <a:buChar char="•"/>
            </a:pPr>
            <a:r>
              <a:rPr lang="es-CL" sz="1400" dirty="0" smtClean="0">
                <a:solidFill>
                  <a:schemeClr val="accent1">
                    <a:lumMod val="50000"/>
                  </a:schemeClr>
                </a:solidFill>
                <a:latin typeface="Calibri" panose="020F0502020204030204" pitchFamily="34" charset="0"/>
                <a:cs typeface="Calibri" panose="020F0502020204030204" pitchFamily="34" charset="0"/>
              </a:rPr>
              <a:t>Sirve para mezclas de alta osmolaridad, nutrición parenteral, para tomar exámenes, para tomar presión arterial invasiva, para drogas vasoactivas, hemoderivados, etc.</a:t>
            </a:r>
          </a:p>
          <a:p>
            <a:pPr marL="285750" indent="-285750">
              <a:buFont typeface="Arial" panose="020B0604020202020204" pitchFamily="34" charset="0"/>
              <a:buChar char="•"/>
            </a:pPr>
            <a:r>
              <a:rPr lang="es-CL" sz="1400" dirty="0" smtClean="0">
                <a:solidFill>
                  <a:schemeClr val="accent1">
                    <a:lumMod val="50000"/>
                  </a:schemeClr>
                </a:solidFill>
                <a:latin typeface="Calibri" panose="020F0502020204030204" pitchFamily="34" charset="0"/>
                <a:cs typeface="Calibri" panose="020F0502020204030204" pitchFamily="34" charset="0"/>
              </a:rPr>
              <a:t>Es una vía central, que debe quedar ubicado en y controlado SIEMPRE con radiografía: </a:t>
            </a:r>
          </a:p>
          <a:p>
            <a:pPr marL="285750" indent="-285750">
              <a:buFont typeface="Arial" panose="020B0604020202020204" pitchFamily="34" charset="0"/>
              <a:buChar char="•"/>
            </a:pPr>
            <a:r>
              <a:rPr lang="es-CL" sz="1400" dirty="0" smtClean="0">
                <a:solidFill>
                  <a:schemeClr val="accent1">
                    <a:lumMod val="50000"/>
                  </a:schemeClr>
                </a:solidFill>
                <a:latin typeface="Calibri" panose="020F0502020204030204" pitchFamily="34" charset="0"/>
                <a:cs typeface="Calibri" panose="020F0502020204030204" pitchFamily="34" charset="0"/>
              </a:rPr>
              <a:t>Venoso: D8-D9 unión vena cava inferior con aurícula derecha.  </a:t>
            </a:r>
          </a:p>
          <a:p>
            <a:pPr marL="285750" indent="-285750">
              <a:buFont typeface="Arial" panose="020B0604020202020204" pitchFamily="34" charset="0"/>
              <a:buChar char="•"/>
            </a:pPr>
            <a:r>
              <a:rPr lang="es-CL" sz="1400" dirty="0" smtClean="0">
                <a:solidFill>
                  <a:schemeClr val="accent1">
                    <a:lumMod val="50000"/>
                  </a:schemeClr>
                </a:solidFill>
                <a:latin typeface="Calibri" panose="020F0502020204030204" pitchFamily="34" charset="0"/>
                <a:cs typeface="Calibri" panose="020F0502020204030204" pitchFamily="34" charset="0"/>
              </a:rPr>
              <a:t>Arterial: D6-D10 Posición alta de preferencia, posición baja L3-L5 </a:t>
            </a:r>
          </a:p>
          <a:p>
            <a:pPr marL="285750" indent="-285750">
              <a:buFont typeface="Arial" panose="020B0604020202020204" pitchFamily="34" charset="0"/>
              <a:buChar char="•"/>
            </a:pPr>
            <a:r>
              <a:rPr lang="es-CL" sz="1400" dirty="0">
                <a:solidFill>
                  <a:schemeClr val="accent1">
                    <a:lumMod val="50000"/>
                  </a:schemeClr>
                </a:solidFill>
                <a:latin typeface="Calibri" panose="020F0502020204030204" pitchFamily="34" charset="0"/>
                <a:cs typeface="Calibri" panose="020F0502020204030204" pitchFamily="34" charset="0"/>
              </a:rPr>
              <a:t>NO SE DEBE </a:t>
            </a:r>
            <a:r>
              <a:rPr lang="es-CL" sz="1400" dirty="0" smtClean="0">
                <a:solidFill>
                  <a:schemeClr val="accent1">
                    <a:lumMod val="50000"/>
                  </a:schemeClr>
                </a:solidFill>
                <a:latin typeface="Calibri" panose="020F0502020204030204" pitchFamily="34" charset="0"/>
                <a:cs typeface="Calibri" panose="020F0502020204030204" pitchFamily="34" charset="0"/>
              </a:rPr>
              <a:t>desplazar luego de control radiografía y fijación.</a:t>
            </a:r>
          </a:p>
          <a:p>
            <a:pPr marL="285750" indent="-285750">
              <a:buFont typeface="Arial" panose="020B0604020202020204" pitchFamily="34" charset="0"/>
              <a:buChar char="•"/>
            </a:pPr>
            <a:r>
              <a:rPr lang="es-CL" sz="1400" dirty="0" smtClean="0">
                <a:solidFill>
                  <a:schemeClr val="accent1">
                    <a:lumMod val="50000"/>
                  </a:schemeClr>
                </a:solidFill>
                <a:latin typeface="Calibri" panose="020F0502020204030204" pitchFamily="34" charset="0"/>
                <a:cs typeface="Calibri" panose="020F0502020204030204" pitchFamily="34" charset="0"/>
              </a:rPr>
              <a:t>NO cubrir cordón umbilical con la fijación , ya que debe ser limpiado con alcohol al 70% en cada muda, c/3 horas aprox.</a:t>
            </a:r>
            <a:endParaRPr lang="es-CL" sz="1400" dirty="0">
              <a:solidFill>
                <a:schemeClr val="accent1">
                  <a:lumMod val="50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s-CL" sz="1400" dirty="0" smtClean="0">
                <a:solidFill>
                  <a:schemeClr val="accent1">
                    <a:lumMod val="50000"/>
                  </a:schemeClr>
                </a:solidFill>
                <a:latin typeface="Calibri" panose="020F0502020204030204" pitchFamily="34" charset="0"/>
                <a:cs typeface="Calibri" panose="020F0502020204030204" pitchFamily="34" charset="0"/>
              </a:rPr>
              <a:t>Dura 7 días aproximadamente, se puede prolongar en pacientes graves.</a:t>
            </a:r>
          </a:p>
          <a:p>
            <a:pPr marL="285750" indent="-285750">
              <a:buFont typeface="Arial" panose="020B0604020202020204" pitchFamily="34" charset="0"/>
              <a:buChar char="•"/>
            </a:pPr>
            <a:r>
              <a:rPr lang="es-CL" sz="1400" dirty="0" smtClean="0">
                <a:solidFill>
                  <a:schemeClr val="accent1">
                    <a:lumMod val="50000"/>
                  </a:schemeClr>
                </a:solidFill>
                <a:latin typeface="Calibri" panose="020F0502020204030204" pitchFamily="34" charset="0"/>
                <a:cs typeface="Calibri" panose="020F0502020204030204" pitchFamily="34" charset="0"/>
              </a:rPr>
              <a:t>Fijación en Indisa con parche de hidrocoloide y apósito transparente estéril.</a:t>
            </a:r>
          </a:p>
          <a:p>
            <a:pPr marL="285750" indent="-285750">
              <a:buFont typeface="Arial" panose="020B0604020202020204" pitchFamily="34" charset="0"/>
              <a:buChar char="•"/>
            </a:pPr>
            <a:r>
              <a:rPr lang="es-CL" sz="1400" dirty="0" smtClean="0">
                <a:solidFill>
                  <a:schemeClr val="accent1">
                    <a:lumMod val="50000"/>
                  </a:schemeClr>
                </a:solidFill>
                <a:latin typeface="Calibri" panose="020F0502020204030204" pitchFamily="34" charset="0"/>
                <a:cs typeface="Calibri" panose="020F0502020204030204" pitchFamily="34" charset="0"/>
              </a:rPr>
              <a:t>En caso de mucho sangrado dejar gasa compresiva y estar observando.</a:t>
            </a:r>
          </a:p>
          <a:p>
            <a:endParaRPr lang="es-CL" sz="1400" dirty="0" smtClean="0">
              <a:solidFill>
                <a:schemeClr val="accent1">
                  <a:lumMod val="50000"/>
                </a:schemeClr>
              </a:solidFill>
              <a:latin typeface="Calibri" panose="020F0502020204030204" pitchFamily="34" charset="0"/>
              <a:cs typeface="Calibri" panose="020F0502020204030204" pitchFamily="34" charset="0"/>
            </a:endParaRPr>
          </a:p>
          <a:p>
            <a:endParaRPr lang="es-CL" sz="1200" dirty="0" smtClean="0">
              <a:solidFill>
                <a:schemeClr val="accent1">
                  <a:lumMod val="50000"/>
                </a:schemeClr>
              </a:solidFill>
              <a:latin typeface="Calibri" panose="020F0502020204030204" pitchFamily="34" charset="0"/>
              <a:cs typeface="Calibri" panose="020F0502020204030204" pitchFamily="34" charset="0"/>
            </a:endParaRPr>
          </a:p>
          <a:p>
            <a:endParaRPr lang="es-CL" sz="1200" dirty="0" smtClean="0">
              <a:solidFill>
                <a:schemeClr val="accent1">
                  <a:lumMod val="50000"/>
                </a:schemeClr>
              </a:solidFill>
              <a:latin typeface="Calibri" panose="020F0502020204030204" pitchFamily="34" charset="0"/>
              <a:cs typeface="Calibri" panose="020F0502020204030204" pitchFamily="34" charset="0"/>
            </a:endParaRPr>
          </a:p>
          <a:p>
            <a:endParaRPr lang="es-CL" b="1" dirty="0">
              <a:solidFill>
                <a:schemeClr val="accent1">
                  <a:lumMod val="50000"/>
                </a:schemeClr>
              </a:solidFill>
              <a:latin typeface="Calibri" panose="020F0502020204030204" pitchFamily="34" charset="0"/>
              <a:cs typeface="Calibri" panose="020F0502020204030204" pitchFamily="34" charset="0"/>
            </a:endParaRPr>
          </a:p>
        </p:txBody>
      </p:sp>
      <p:pic>
        <p:nvPicPr>
          <p:cNvPr id="5" name="Imagen 4"/>
          <p:cNvPicPr>
            <a:picLocks noChangeAspect="1"/>
          </p:cNvPicPr>
          <p:nvPr/>
        </p:nvPicPr>
        <p:blipFill>
          <a:blip r:embed="rId3"/>
          <a:stretch>
            <a:fillRect/>
          </a:stretch>
        </p:blipFill>
        <p:spPr>
          <a:xfrm rot="5400000">
            <a:off x="7240199" y="3152208"/>
            <a:ext cx="2683821" cy="4210221"/>
          </a:xfrm>
          <a:prstGeom prst="rect">
            <a:avLst/>
          </a:prstGeom>
        </p:spPr>
      </p:pic>
    </p:spTree>
    <p:extLst>
      <p:ext uri="{BB962C8B-B14F-4D97-AF65-F5344CB8AC3E}">
        <p14:creationId xmlns:p14="http://schemas.microsoft.com/office/powerpoint/2010/main" val="111288805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774" y="4496700"/>
            <a:ext cx="11053233" cy="911019"/>
          </a:xfrm>
        </p:spPr>
        <p:txBody>
          <a:bodyPr/>
          <a:lstStyle/>
          <a:p>
            <a:r>
              <a:rPr lang="es-CL" dirty="0">
                <a:solidFill>
                  <a:schemeClr val="accent1">
                    <a:lumMod val="50000"/>
                  </a:schemeClr>
                </a:solidFill>
              </a:rPr>
              <a:t/>
            </a:r>
            <a:br>
              <a:rPr lang="es-CL" dirty="0">
                <a:solidFill>
                  <a:schemeClr val="accent1">
                    <a:lumMod val="50000"/>
                  </a:schemeClr>
                </a:solidFill>
              </a:rPr>
            </a:br>
            <a:endParaRPr lang="es-CL" dirty="0"/>
          </a:p>
        </p:txBody>
      </p:sp>
      <p:sp>
        <p:nvSpPr>
          <p:cNvPr id="3" name="Marcador de contenido 2"/>
          <p:cNvSpPr>
            <a:spLocks noGrp="1"/>
          </p:cNvSpPr>
          <p:nvPr>
            <p:ph idx="1"/>
          </p:nvPr>
        </p:nvSpPr>
        <p:spPr>
          <a:xfrm>
            <a:off x="570387" y="1165727"/>
            <a:ext cx="11298767" cy="729430"/>
          </a:xfrm>
        </p:spPr>
        <p:txBody>
          <a:bodyPr/>
          <a:lstStyle/>
          <a:p>
            <a:pPr marL="0" indent="0">
              <a:buNone/>
            </a:pPr>
            <a:endParaRPr lang="es-CL" sz="1800" dirty="0"/>
          </a:p>
          <a:p>
            <a:pPr marL="450850" lvl="1" indent="-285750"/>
            <a:endParaRPr lang="es-CL" dirty="0"/>
          </a:p>
        </p:txBody>
      </p:sp>
      <p:pic>
        <p:nvPicPr>
          <p:cNvPr id="5" name="Imagen 4"/>
          <p:cNvPicPr>
            <a:picLocks noChangeAspect="1"/>
          </p:cNvPicPr>
          <p:nvPr/>
        </p:nvPicPr>
        <p:blipFill>
          <a:blip r:embed="rId3"/>
          <a:stretch>
            <a:fillRect/>
          </a:stretch>
        </p:blipFill>
        <p:spPr>
          <a:xfrm>
            <a:off x="570387" y="530249"/>
            <a:ext cx="3432345" cy="3019433"/>
          </a:xfrm>
          <a:prstGeom prst="rect">
            <a:avLst/>
          </a:prstGeom>
        </p:spPr>
      </p:pic>
      <p:pic>
        <p:nvPicPr>
          <p:cNvPr id="7" name="Imagen 6"/>
          <p:cNvPicPr>
            <a:picLocks noChangeAspect="1"/>
          </p:cNvPicPr>
          <p:nvPr/>
        </p:nvPicPr>
        <p:blipFill>
          <a:blip r:embed="rId4"/>
          <a:stretch>
            <a:fillRect/>
          </a:stretch>
        </p:blipFill>
        <p:spPr>
          <a:xfrm>
            <a:off x="7144628" y="530249"/>
            <a:ext cx="3657917" cy="3019433"/>
          </a:xfrm>
          <a:prstGeom prst="rect">
            <a:avLst/>
          </a:prstGeom>
        </p:spPr>
      </p:pic>
      <p:pic>
        <p:nvPicPr>
          <p:cNvPr id="8" name="Imagen 7"/>
          <p:cNvPicPr>
            <a:picLocks noChangeAspect="1"/>
          </p:cNvPicPr>
          <p:nvPr/>
        </p:nvPicPr>
        <p:blipFill>
          <a:blip r:embed="rId5"/>
          <a:stretch>
            <a:fillRect/>
          </a:stretch>
        </p:blipFill>
        <p:spPr>
          <a:xfrm>
            <a:off x="4084749" y="3692186"/>
            <a:ext cx="3403282" cy="3012453"/>
          </a:xfrm>
          <a:prstGeom prst="rect">
            <a:avLst/>
          </a:prstGeom>
        </p:spPr>
      </p:pic>
      <p:sp>
        <p:nvSpPr>
          <p:cNvPr id="9" name="Rectángulo 8"/>
          <p:cNvSpPr/>
          <p:nvPr/>
        </p:nvSpPr>
        <p:spPr bwMode="auto">
          <a:xfrm>
            <a:off x="4699798" y="1487386"/>
            <a:ext cx="2173184" cy="1306285"/>
          </a:xfrm>
          <a:prstGeom prst="rect">
            <a:avLst/>
          </a:prstGeom>
          <a:solidFill>
            <a:schemeClr val="accent6">
              <a:lumMod val="60000"/>
              <a:lumOff val="40000"/>
            </a:schemeClr>
          </a:solidFill>
          <a:ln w="19050"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CL" sz="2000" b="0" i="0" u="none" strike="noStrike" cap="none" normalizeH="0" baseline="30000" dirty="0" smtClean="0">
              <a:ln>
                <a:noFill/>
              </a:ln>
              <a:solidFill>
                <a:srgbClr val="000000"/>
              </a:solidFill>
              <a:effectLst/>
              <a:latin typeface="Calibri" panose="020F0502020204030204" pitchFamily="34" charset="0"/>
              <a:ea typeface="ＭＳ Ｐゴシック"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s-CL" sz="2000" b="0" i="0" u="none" strike="noStrike" cap="none" normalizeH="0" baseline="30000" dirty="0" smtClean="0">
                <a:ln>
                  <a:noFill/>
                </a:ln>
                <a:solidFill>
                  <a:srgbClr val="000000"/>
                </a:solidFill>
                <a:effectLst/>
                <a:latin typeface="Calibri" panose="020F0502020204030204" pitchFamily="34" charset="0"/>
                <a:ea typeface="ＭＳ Ｐゴシック" charset="0"/>
              </a:rPr>
              <a:t>Fijación con hidrocoloide y apósito transparente</a:t>
            </a:r>
            <a:r>
              <a:rPr kumimoji="0" lang="es-CL" sz="2000" b="0" i="0" u="none" strike="noStrike" cap="none" normalizeH="0" dirty="0" smtClean="0">
                <a:ln>
                  <a:noFill/>
                </a:ln>
                <a:solidFill>
                  <a:srgbClr val="000000"/>
                </a:solidFill>
                <a:effectLst/>
                <a:latin typeface="Calibri" panose="020F0502020204030204" pitchFamily="34" charset="0"/>
                <a:ea typeface="ＭＳ Ｐゴシック" charset="0"/>
              </a:rPr>
              <a:t> </a:t>
            </a:r>
            <a:r>
              <a:rPr kumimoji="0" lang="es-CL" sz="1600" b="0" i="0" u="none" strike="noStrike" cap="none" normalizeH="0" dirty="0" smtClean="0">
                <a:ln>
                  <a:noFill/>
                </a:ln>
                <a:solidFill>
                  <a:srgbClr val="000000"/>
                </a:solidFill>
                <a:effectLst/>
                <a:latin typeface="Calibri" panose="020F0502020204030204" pitchFamily="34" charset="0"/>
                <a:ea typeface="ＭＳ Ｐゴシック" charset="0"/>
              </a:rPr>
              <a:t>estéril 3M</a:t>
            </a:r>
            <a:endParaRPr kumimoji="0" lang="es-CL" sz="1600" b="0" i="0" u="none" strike="noStrike" cap="none" normalizeH="0" baseline="30000" dirty="0">
              <a:ln>
                <a:noFill/>
              </a:ln>
              <a:solidFill>
                <a:srgbClr val="000000"/>
              </a:solidFill>
              <a:effectLst/>
              <a:latin typeface="Calibri" panose="020F0502020204030204" pitchFamily="34" charset="0"/>
              <a:ea typeface="ＭＳ Ｐゴシック" charset="0"/>
            </a:endParaRPr>
          </a:p>
        </p:txBody>
      </p:sp>
    </p:spTree>
    <p:extLst>
      <p:ext uri="{BB962C8B-B14F-4D97-AF65-F5344CB8AC3E}">
        <p14:creationId xmlns:p14="http://schemas.microsoft.com/office/powerpoint/2010/main" val="111918817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9551" y="348707"/>
            <a:ext cx="11053233" cy="504825"/>
          </a:xfrm>
        </p:spPr>
        <p:txBody>
          <a:bodyPr/>
          <a:lstStyle/>
          <a:p>
            <a:r>
              <a:rPr lang="es-ES" dirty="0" smtClean="0"/>
              <a:t>Ruta de trabajo</a:t>
            </a:r>
            <a:endParaRPr lang="es-CL" dirty="0"/>
          </a:p>
        </p:txBody>
      </p:sp>
      <p:sp>
        <p:nvSpPr>
          <p:cNvPr id="3" name="Marcador de contenido 2"/>
          <p:cNvSpPr>
            <a:spLocks noGrp="1"/>
          </p:cNvSpPr>
          <p:nvPr>
            <p:ph idx="1"/>
          </p:nvPr>
        </p:nvSpPr>
        <p:spPr>
          <a:xfrm>
            <a:off x="702734" y="1346201"/>
            <a:ext cx="11298767" cy="2954655"/>
          </a:xfrm>
        </p:spPr>
        <p:txBody>
          <a:bodyPr/>
          <a:lstStyle/>
          <a:p>
            <a:r>
              <a:rPr lang="es-ES" sz="2400" dirty="0" smtClean="0">
                <a:solidFill>
                  <a:srgbClr val="002060"/>
                </a:solidFill>
                <a:latin typeface="Calibri" panose="020F0502020204030204" pitchFamily="34" charset="0"/>
                <a:cs typeface="Calibri" panose="020F0502020204030204" pitchFamily="34" charset="0"/>
              </a:rPr>
              <a:t>Marco teórico accesos vasculares en neo.</a:t>
            </a:r>
          </a:p>
          <a:p>
            <a:r>
              <a:rPr lang="es-ES" sz="2400" dirty="0" smtClean="0">
                <a:solidFill>
                  <a:srgbClr val="002060"/>
                </a:solidFill>
                <a:latin typeface="Calibri" panose="020F0502020204030204" pitchFamily="34" charset="0"/>
                <a:cs typeface="Calibri" panose="020F0502020204030204" pitchFamily="34" charset="0"/>
              </a:rPr>
              <a:t>Propuesta de un nuevo procedimiento y tipo de catéter.</a:t>
            </a:r>
          </a:p>
          <a:p>
            <a:r>
              <a:rPr lang="es-ES" sz="2400" dirty="0" smtClean="0">
                <a:solidFill>
                  <a:srgbClr val="002060"/>
                </a:solidFill>
                <a:latin typeface="Calibri" panose="020F0502020204030204" pitchFamily="34" charset="0"/>
                <a:cs typeface="Calibri" panose="020F0502020204030204" pitchFamily="34" charset="0"/>
              </a:rPr>
              <a:t>Lo nuevo en neo, Eco guiado.</a:t>
            </a:r>
          </a:p>
          <a:p>
            <a:r>
              <a:rPr lang="es-ES" sz="2400" dirty="0" smtClean="0">
                <a:solidFill>
                  <a:srgbClr val="002060"/>
                </a:solidFill>
                <a:latin typeface="Calibri" panose="020F0502020204030204" pitchFamily="34" charset="0"/>
                <a:cs typeface="Calibri" panose="020F0502020204030204" pitchFamily="34" charset="0"/>
              </a:rPr>
              <a:t>Otros accesos vasculares en neo.</a:t>
            </a:r>
          </a:p>
          <a:p>
            <a:r>
              <a:rPr lang="es-ES" sz="2400" dirty="0" smtClean="0">
                <a:solidFill>
                  <a:srgbClr val="002060"/>
                </a:solidFill>
                <a:latin typeface="Calibri" panose="020F0502020204030204" pitchFamily="34" charset="0"/>
                <a:cs typeface="Calibri" panose="020F0502020204030204" pitchFamily="34" charset="0"/>
              </a:rPr>
              <a:t>Video de procedimiento “Instalación PICC Line por técnica de </a:t>
            </a:r>
            <a:r>
              <a:rPr lang="es-ES" sz="2400" dirty="0" err="1" smtClean="0">
                <a:solidFill>
                  <a:srgbClr val="002060"/>
                </a:solidFill>
                <a:latin typeface="Calibri" panose="020F0502020204030204" pitchFamily="34" charset="0"/>
                <a:cs typeface="Calibri" panose="020F0502020204030204" pitchFamily="34" charset="0"/>
              </a:rPr>
              <a:t>seldinger</a:t>
            </a:r>
            <a:r>
              <a:rPr lang="es-ES" sz="2400" dirty="0" smtClean="0">
                <a:solidFill>
                  <a:srgbClr val="002060"/>
                </a:solidFill>
                <a:latin typeface="Calibri" panose="020F0502020204030204" pitchFamily="34" charset="0"/>
                <a:cs typeface="Calibri" panose="020F0502020204030204" pitchFamily="34" charset="0"/>
              </a:rPr>
              <a:t>”</a:t>
            </a:r>
            <a:endParaRPr lang="es-CL" sz="24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363073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3767" y="388656"/>
            <a:ext cx="11053233" cy="504825"/>
          </a:xfrm>
        </p:spPr>
        <p:txBody>
          <a:bodyPr/>
          <a:lstStyle/>
          <a:p>
            <a:r>
              <a:rPr lang="es-CL" dirty="0" smtClean="0"/>
              <a:t>Catéter venoso umbilical:</a:t>
            </a:r>
            <a:endParaRPr lang="es-CL" dirty="0"/>
          </a:p>
        </p:txBody>
      </p:sp>
      <p:pic>
        <p:nvPicPr>
          <p:cNvPr id="4" name="Marcador de contenido 3"/>
          <p:cNvPicPr>
            <a:picLocks noGrp="1" noChangeAspect="1"/>
          </p:cNvPicPr>
          <p:nvPr>
            <p:ph idx="1"/>
          </p:nvPr>
        </p:nvPicPr>
        <p:blipFill>
          <a:blip r:embed="rId2"/>
          <a:stretch>
            <a:fillRect/>
          </a:stretch>
        </p:blipFill>
        <p:spPr>
          <a:xfrm>
            <a:off x="2056844" y="1056904"/>
            <a:ext cx="5412736" cy="4928259"/>
          </a:xfrm>
          <a:prstGeom prst="rect">
            <a:avLst/>
          </a:prstGeom>
        </p:spPr>
      </p:pic>
    </p:spTree>
    <p:extLst>
      <p:ext uri="{BB962C8B-B14F-4D97-AF65-F5344CB8AC3E}">
        <p14:creationId xmlns:p14="http://schemas.microsoft.com/office/powerpoint/2010/main" val="398777054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6028" y="390271"/>
            <a:ext cx="11053233" cy="504825"/>
          </a:xfrm>
        </p:spPr>
        <p:txBody>
          <a:bodyPr/>
          <a:lstStyle/>
          <a:p>
            <a:r>
              <a:rPr lang="es-US" dirty="0"/>
              <a:t>CICC</a:t>
            </a:r>
            <a:endParaRPr lang="es-CL" dirty="0"/>
          </a:p>
        </p:txBody>
      </p:sp>
      <p:sp>
        <p:nvSpPr>
          <p:cNvPr id="3" name="Marcador de contenido 2"/>
          <p:cNvSpPr>
            <a:spLocks noGrp="1"/>
          </p:cNvSpPr>
          <p:nvPr>
            <p:ph idx="1"/>
          </p:nvPr>
        </p:nvSpPr>
        <p:spPr>
          <a:xfrm>
            <a:off x="180494" y="1906672"/>
            <a:ext cx="11298767" cy="2709973"/>
          </a:xfrm>
        </p:spPr>
        <p:txBody>
          <a:bodyPr/>
          <a:lstStyle/>
          <a:p>
            <a:r>
              <a:rPr lang="es-CL" sz="1800" dirty="0">
                <a:solidFill>
                  <a:schemeClr val="accent1">
                    <a:lumMod val="50000"/>
                  </a:schemeClr>
                </a:solidFill>
                <a:latin typeface="Calibri" panose="020F0502020204030204" pitchFamily="34" charset="0"/>
                <a:cs typeface="Calibri" panose="020F0502020204030204" pitchFamily="34" charset="0"/>
              </a:rPr>
              <a:t>Inserción con técnica aséptica de un catéter procedimiento médico/anestesista.</a:t>
            </a:r>
          </a:p>
          <a:p>
            <a:pPr marL="285750" indent="-285750">
              <a:buFont typeface="Arial" panose="020B0604020202020204" pitchFamily="34" charset="0"/>
              <a:buChar char="•"/>
            </a:pPr>
            <a:r>
              <a:rPr lang="es-CL" sz="1800" dirty="0">
                <a:solidFill>
                  <a:schemeClr val="accent1">
                    <a:lumMod val="50000"/>
                  </a:schemeClr>
                </a:solidFill>
                <a:latin typeface="Calibri" panose="020F0502020204030204" pitchFamily="34" charset="0"/>
                <a:cs typeface="Calibri" panose="020F0502020204030204" pitchFamily="34" charset="0"/>
              </a:rPr>
              <a:t>Sirve para mezclas de alta osmolaridad, para drogas vaso activas,  toma exámenes, medir PVC.</a:t>
            </a:r>
          </a:p>
          <a:p>
            <a:pPr marL="285750" indent="-285750">
              <a:buFont typeface="Arial" panose="020B0604020202020204" pitchFamily="34" charset="0"/>
              <a:buChar char="•"/>
            </a:pPr>
            <a:r>
              <a:rPr lang="es-CL" sz="1800" dirty="0">
                <a:solidFill>
                  <a:schemeClr val="accent1">
                    <a:lumMod val="50000"/>
                  </a:schemeClr>
                </a:solidFill>
                <a:latin typeface="Calibri" panose="020F0502020204030204" pitchFamily="34" charset="0"/>
                <a:cs typeface="Calibri" panose="020F0502020204030204" pitchFamily="34" charset="0"/>
              </a:rPr>
              <a:t>Es una vía central, que debe quedar ubicado en y controlado SIEMPRE con radiografía.</a:t>
            </a:r>
          </a:p>
          <a:p>
            <a:pPr marL="285750" indent="-285750">
              <a:buFont typeface="Arial" panose="020B0604020202020204" pitchFamily="34" charset="0"/>
              <a:buChar char="•"/>
            </a:pPr>
            <a:r>
              <a:rPr lang="es-CL" sz="1800" dirty="0">
                <a:solidFill>
                  <a:schemeClr val="accent1">
                    <a:lumMod val="50000"/>
                  </a:schemeClr>
                </a:solidFill>
                <a:latin typeface="Calibri" panose="020F0502020204030204" pitchFamily="34" charset="0"/>
                <a:cs typeface="Calibri" panose="020F0502020204030204" pitchFamily="34" charset="0"/>
              </a:rPr>
              <a:t>D8-D9 unión vena cava inferior o superior entrando a Aurícula derecha.  </a:t>
            </a:r>
          </a:p>
          <a:p>
            <a:pPr marL="285750" indent="-285750">
              <a:buFont typeface="Arial" panose="020B0604020202020204" pitchFamily="34" charset="0"/>
              <a:buChar char="•"/>
            </a:pPr>
            <a:r>
              <a:rPr lang="es-CL" sz="1800" dirty="0">
                <a:solidFill>
                  <a:schemeClr val="accent1">
                    <a:lumMod val="50000"/>
                  </a:schemeClr>
                </a:solidFill>
                <a:latin typeface="Calibri" panose="020F0502020204030204" pitchFamily="34" charset="0"/>
                <a:cs typeface="Calibri" panose="020F0502020204030204" pitchFamily="34" charset="0"/>
              </a:rPr>
              <a:t>Dura 14 días o mas en el caso de los transitorios, tratar de suspender lo antes posible.</a:t>
            </a:r>
          </a:p>
          <a:p>
            <a:pPr marL="285750" indent="-285750">
              <a:buFont typeface="Arial" panose="020B0604020202020204" pitchFamily="34" charset="0"/>
              <a:buChar char="•"/>
            </a:pPr>
            <a:r>
              <a:rPr lang="es-CL" sz="1800" dirty="0">
                <a:solidFill>
                  <a:schemeClr val="accent1">
                    <a:lumMod val="50000"/>
                  </a:schemeClr>
                </a:solidFill>
                <a:latin typeface="Calibri" panose="020F0502020204030204" pitchFamily="34" charset="0"/>
                <a:cs typeface="Calibri" panose="020F0502020204030204" pitchFamily="34" charset="0"/>
              </a:rPr>
              <a:t>CVC  de larga duración</a:t>
            </a:r>
            <a:r>
              <a:rPr lang="es-US" sz="1800" dirty="0">
                <a:solidFill>
                  <a:schemeClr val="accent1">
                    <a:lumMod val="50000"/>
                  </a:schemeClr>
                </a:solidFill>
                <a:latin typeface="Calibri" panose="020F0502020204030204" pitchFamily="34" charset="0"/>
                <a:cs typeface="Calibri" panose="020F0502020204030204" pitchFamily="34" charset="0"/>
              </a:rPr>
              <a:t>, duran meses o años catéter </a:t>
            </a:r>
            <a:r>
              <a:rPr lang="es-CL" sz="1800" dirty="0">
                <a:solidFill>
                  <a:schemeClr val="accent1">
                    <a:lumMod val="50000"/>
                  </a:schemeClr>
                </a:solidFill>
                <a:latin typeface="Calibri" panose="020F0502020204030204" pitchFamily="34" charset="0"/>
                <a:cs typeface="Calibri" panose="020F0502020204030204" pitchFamily="34" charset="0"/>
              </a:rPr>
              <a:t> tipo Broviac u otro.</a:t>
            </a:r>
          </a:p>
        </p:txBody>
      </p:sp>
    </p:spTree>
    <p:extLst>
      <p:ext uri="{BB962C8B-B14F-4D97-AF65-F5344CB8AC3E}">
        <p14:creationId xmlns:p14="http://schemas.microsoft.com/office/powerpoint/2010/main" val="15189056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0011" y="376780"/>
            <a:ext cx="11053233" cy="504825"/>
          </a:xfrm>
        </p:spPr>
        <p:txBody>
          <a:bodyPr/>
          <a:lstStyle/>
          <a:p>
            <a:r>
              <a:rPr lang="es-US" dirty="0"/>
              <a:t>CICC yugular interna</a:t>
            </a:r>
            <a:endParaRPr lang="es-CL" dirty="0"/>
          </a:p>
        </p:txBody>
      </p:sp>
      <p:pic>
        <p:nvPicPr>
          <p:cNvPr id="4" name="Marcador de contenido 3"/>
          <p:cNvPicPr>
            <a:picLocks noGrp="1" noChangeAspect="1"/>
          </p:cNvPicPr>
          <p:nvPr>
            <p:ph idx="1"/>
          </p:nvPr>
        </p:nvPicPr>
        <p:blipFill>
          <a:blip r:embed="rId2"/>
          <a:stretch>
            <a:fillRect/>
          </a:stretch>
        </p:blipFill>
        <p:spPr>
          <a:xfrm>
            <a:off x="2618802" y="1346200"/>
            <a:ext cx="5815630" cy="4900221"/>
          </a:xfrm>
          <a:prstGeom prst="rect">
            <a:avLst/>
          </a:prstGeom>
        </p:spPr>
      </p:pic>
    </p:spTree>
    <p:extLst>
      <p:ext uri="{BB962C8B-B14F-4D97-AF65-F5344CB8AC3E}">
        <p14:creationId xmlns:p14="http://schemas.microsoft.com/office/powerpoint/2010/main" val="6161380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2510" y="435925"/>
            <a:ext cx="11053233" cy="501676"/>
          </a:xfrm>
        </p:spPr>
        <p:txBody>
          <a:bodyPr/>
          <a:lstStyle/>
          <a:p>
            <a:r>
              <a:rPr lang="es-CL" dirty="0" smtClean="0"/>
              <a:t>Recomendaciones generales para todos los accesos </a:t>
            </a:r>
            <a:r>
              <a:rPr lang="es-CL" dirty="0" err="1" smtClean="0"/>
              <a:t>vasc</a:t>
            </a:r>
            <a:r>
              <a:rPr lang="es-CL" dirty="0" smtClean="0"/>
              <a:t>. neo:</a:t>
            </a:r>
            <a:endParaRPr lang="es-CL" dirty="0"/>
          </a:p>
        </p:txBody>
      </p:sp>
      <p:sp>
        <p:nvSpPr>
          <p:cNvPr id="3" name="Marcador de contenido 2"/>
          <p:cNvSpPr>
            <a:spLocks noGrp="1"/>
          </p:cNvSpPr>
          <p:nvPr>
            <p:ph idx="1"/>
          </p:nvPr>
        </p:nvSpPr>
        <p:spPr>
          <a:xfrm>
            <a:off x="702734" y="1026369"/>
            <a:ext cx="11298767" cy="5016758"/>
          </a:xfrm>
        </p:spPr>
        <p:txBody>
          <a:bodyPr/>
          <a:lstStyle/>
          <a:p>
            <a:r>
              <a:rPr lang="es-CL" dirty="0" smtClean="0">
                <a:solidFill>
                  <a:schemeClr val="accent1">
                    <a:lumMod val="50000"/>
                  </a:schemeClr>
                </a:solidFill>
                <a:latin typeface="Calibri" panose="020F0502020204030204" pitchFamily="34" charset="0"/>
              </a:rPr>
              <a:t>Previo a procedimiento explicar a los padres y obtener C.I. en caso de catéteres.</a:t>
            </a:r>
          </a:p>
          <a:p>
            <a:r>
              <a:rPr lang="es-CL" dirty="0" smtClean="0">
                <a:solidFill>
                  <a:schemeClr val="accent1">
                    <a:lumMod val="50000"/>
                  </a:schemeClr>
                </a:solidFill>
                <a:latin typeface="Calibri" panose="020F0502020204030204" pitchFamily="34" charset="0"/>
              </a:rPr>
              <a:t>Previo a procedimiento se lava la zona a puncionar con gasas o torulas estériles con agua y jabón neutro o clorhexidina. (Tipo preparación preoperatoria).</a:t>
            </a:r>
          </a:p>
          <a:p>
            <a:r>
              <a:rPr lang="es-CL" dirty="0" smtClean="0">
                <a:solidFill>
                  <a:schemeClr val="accent1">
                    <a:lumMod val="50000"/>
                  </a:schemeClr>
                </a:solidFill>
                <a:latin typeface="Calibri" panose="020F0502020204030204" pitchFamily="34" charset="0"/>
              </a:rPr>
              <a:t>Los insumos/</a:t>
            </a:r>
            <a:r>
              <a:rPr lang="es-CL" dirty="0" err="1" smtClean="0">
                <a:solidFill>
                  <a:schemeClr val="accent1">
                    <a:lumMod val="50000"/>
                  </a:schemeClr>
                </a:solidFill>
                <a:latin typeface="Calibri" panose="020F0502020204030204" pitchFamily="34" charset="0"/>
              </a:rPr>
              <a:t>perfus</a:t>
            </a:r>
            <a:r>
              <a:rPr lang="es-CL" dirty="0" smtClean="0">
                <a:solidFill>
                  <a:schemeClr val="accent1">
                    <a:lumMod val="50000"/>
                  </a:schemeClr>
                </a:solidFill>
                <a:latin typeface="Calibri" panose="020F0502020204030204" pitchFamily="34" charset="0"/>
              </a:rPr>
              <a:t> deben ser con </a:t>
            </a:r>
            <a:r>
              <a:rPr lang="es-CL" b="1" i="1" u="sng" dirty="0" smtClean="0">
                <a:solidFill>
                  <a:schemeClr val="accent1">
                    <a:lumMod val="50000"/>
                  </a:schemeClr>
                </a:solidFill>
                <a:latin typeface="Calibri" panose="020F0502020204030204" pitchFamily="34" charset="0"/>
              </a:rPr>
              <a:t>bajo volumen de llenado o cebado </a:t>
            </a:r>
            <a:r>
              <a:rPr lang="es-CL" dirty="0" smtClean="0">
                <a:solidFill>
                  <a:schemeClr val="accent1">
                    <a:lumMod val="50000"/>
                  </a:schemeClr>
                </a:solidFill>
                <a:latin typeface="Calibri" panose="020F0502020204030204" pitchFamily="34" charset="0"/>
              </a:rPr>
              <a:t>de preferencia:</a:t>
            </a:r>
          </a:p>
          <a:p>
            <a:pPr lvl="2"/>
            <a:r>
              <a:rPr lang="es-CL" dirty="0" smtClean="0">
                <a:solidFill>
                  <a:schemeClr val="accent1">
                    <a:lumMod val="50000"/>
                  </a:schemeClr>
                </a:solidFill>
                <a:latin typeface="Calibri" panose="020F0502020204030204" pitchFamily="34" charset="0"/>
              </a:rPr>
              <a:t>Extensor con T,  VVP especial (0,5 ml) </a:t>
            </a:r>
            <a:endParaRPr lang="es-CL" dirty="0">
              <a:solidFill>
                <a:schemeClr val="accent1">
                  <a:lumMod val="50000"/>
                </a:schemeClr>
              </a:solidFill>
              <a:latin typeface="Calibri" panose="020F0502020204030204" pitchFamily="34" charset="0"/>
            </a:endParaRPr>
          </a:p>
          <a:p>
            <a:pPr lvl="2"/>
            <a:r>
              <a:rPr lang="es-CL" dirty="0" smtClean="0">
                <a:solidFill>
                  <a:schemeClr val="accent1">
                    <a:lumMod val="50000"/>
                  </a:schemeClr>
                </a:solidFill>
                <a:latin typeface="Calibri" panose="020F0502020204030204" pitchFamily="34" charset="0"/>
              </a:rPr>
              <a:t>Línea </a:t>
            </a:r>
            <a:r>
              <a:rPr lang="es-CL" dirty="0" err="1" smtClean="0">
                <a:solidFill>
                  <a:schemeClr val="accent1">
                    <a:lumMod val="50000"/>
                  </a:schemeClr>
                </a:solidFill>
                <a:latin typeface="Calibri" panose="020F0502020204030204" pitchFamily="34" charset="0"/>
              </a:rPr>
              <a:t>microbore</a:t>
            </a:r>
            <a:r>
              <a:rPr lang="es-CL" dirty="0" smtClean="0">
                <a:solidFill>
                  <a:schemeClr val="accent1">
                    <a:lumMod val="50000"/>
                  </a:schemeClr>
                </a:solidFill>
                <a:latin typeface="Calibri" panose="020F0502020204030204" pitchFamily="34" charset="0"/>
              </a:rPr>
              <a:t> 150 cm (0,8 ml) </a:t>
            </a:r>
          </a:p>
          <a:p>
            <a:r>
              <a:rPr lang="es-CL" dirty="0" smtClean="0">
                <a:solidFill>
                  <a:schemeClr val="accent1">
                    <a:lumMod val="50000"/>
                  </a:schemeClr>
                </a:solidFill>
                <a:latin typeface="Calibri" panose="020F0502020204030204" pitchFamily="34" charset="0"/>
              </a:rPr>
              <a:t>Se aseptiza con sachet de alcohol o también con sachet de </a:t>
            </a:r>
            <a:r>
              <a:rPr lang="es-CL" dirty="0" err="1" smtClean="0">
                <a:solidFill>
                  <a:schemeClr val="accent1">
                    <a:lumMod val="50000"/>
                  </a:schemeClr>
                </a:solidFill>
                <a:latin typeface="Calibri" panose="020F0502020204030204" pitchFamily="34" charset="0"/>
              </a:rPr>
              <a:t>clorhexidina</a:t>
            </a:r>
            <a:r>
              <a:rPr lang="es-CL" dirty="0" smtClean="0">
                <a:solidFill>
                  <a:schemeClr val="accent1">
                    <a:lumMod val="50000"/>
                  </a:schemeClr>
                </a:solidFill>
                <a:latin typeface="Calibri" panose="020F0502020204030204" pitchFamily="34" charset="0"/>
              </a:rPr>
              <a:t> 2% (este último en RN &gt; 1 kilo o mas de 15 días)</a:t>
            </a:r>
          </a:p>
          <a:p>
            <a:r>
              <a:rPr lang="es-CL" dirty="0" smtClean="0">
                <a:solidFill>
                  <a:schemeClr val="accent1">
                    <a:lumMod val="50000"/>
                  </a:schemeClr>
                </a:solidFill>
                <a:latin typeface="Calibri" panose="020F0502020204030204" pitchFamily="34" charset="0"/>
              </a:rPr>
              <a:t>Siempre retirar los parches, tela, etc.  con sachet removedor de adhesivos, para prevenir lesiones en la piel.</a:t>
            </a:r>
          </a:p>
          <a:p>
            <a:pPr marL="0" indent="0">
              <a:buNone/>
            </a:pPr>
            <a:endParaRPr lang="es-CL" dirty="0" smtClean="0">
              <a:solidFill>
                <a:schemeClr val="accent1">
                  <a:lumMod val="50000"/>
                </a:schemeClr>
              </a:solidFill>
            </a:endParaRPr>
          </a:p>
          <a:p>
            <a:pPr marL="0" indent="0">
              <a:buNone/>
            </a:pPr>
            <a:endParaRPr lang="es-CL" dirty="0"/>
          </a:p>
        </p:txBody>
      </p:sp>
    </p:spTree>
    <p:extLst>
      <p:ext uri="{BB962C8B-B14F-4D97-AF65-F5344CB8AC3E}">
        <p14:creationId xmlns:p14="http://schemas.microsoft.com/office/powerpoint/2010/main" val="2043359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2734" y="353030"/>
            <a:ext cx="11053233" cy="504825"/>
          </a:xfrm>
        </p:spPr>
        <p:txBody>
          <a:bodyPr/>
          <a:lstStyle/>
          <a:p>
            <a:r>
              <a:rPr lang="es-CL" dirty="0"/>
              <a:t>Recomendaciones generales para todos los accesos </a:t>
            </a:r>
            <a:r>
              <a:rPr lang="es-CL" dirty="0" err="1"/>
              <a:t>vasc</a:t>
            </a:r>
            <a:r>
              <a:rPr lang="es-CL" dirty="0"/>
              <a:t>. neo:</a:t>
            </a:r>
          </a:p>
        </p:txBody>
      </p:sp>
      <p:sp>
        <p:nvSpPr>
          <p:cNvPr id="3" name="Marcador de contenido 2"/>
          <p:cNvSpPr>
            <a:spLocks noGrp="1"/>
          </p:cNvSpPr>
          <p:nvPr>
            <p:ph idx="1"/>
          </p:nvPr>
        </p:nvSpPr>
        <p:spPr>
          <a:xfrm>
            <a:off x="702734" y="1346201"/>
            <a:ext cx="11298767" cy="3737946"/>
          </a:xfrm>
        </p:spPr>
        <p:txBody>
          <a:bodyPr/>
          <a:lstStyle/>
          <a:p>
            <a:r>
              <a:rPr lang="es-CL" dirty="0">
                <a:solidFill>
                  <a:schemeClr val="accent1">
                    <a:lumMod val="50000"/>
                  </a:schemeClr>
                </a:solidFill>
                <a:latin typeface="Calibri" panose="020F0502020204030204" pitchFamily="34" charset="0"/>
              </a:rPr>
              <a:t>No olvidar SIEMPRE lavado de </a:t>
            </a:r>
            <a:r>
              <a:rPr lang="es-CL" dirty="0" smtClean="0">
                <a:solidFill>
                  <a:schemeClr val="accent1">
                    <a:lumMod val="50000"/>
                  </a:schemeClr>
                </a:solidFill>
                <a:latin typeface="Calibri" panose="020F0502020204030204" pitchFamily="34" charset="0"/>
              </a:rPr>
              <a:t>manos</a:t>
            </a:r>
            <a:r>
              <a:rPr lang="es-CL" dirty="0">
                <a:solidFill>
                  <a:schemeClr val="accent1">
                    <a:lumMod val="50000"/>
                  </a:schemeClr>
                </a:solidFill>
                <a:latin typeface="Calibri" panose="020F0502020204030204" pitchFamily="34" charset="0"/>
              </a:rPr>
              <a:t> </a:t>
            </a:r>
            <a:r>
              <a:rPr lang="es-CL" dirty="0" smtClean="0">
                <a:solidFill>
                  <a:schemeClr val="accent1">
                    <a:lumMod val="50000"/>
                  </a:schemeClr>
                </a:solidFill>
                <a:latin typeface="Calibri" panose="020F0502020204030204" pitchFamily="34" charset="0"/>
              </a:rPr>
              <a:t>previo a manejo de accesos vasculares.</a:t>
            </a:r>
          </a:p>
          <a:p>
            <a:r>
              <a:rPr lang="es-CL" dirty="0" smtClean="0">
                <a:solidFill>
                  <a:schemeClr val="accent1">
                    <a:lumMod val="50000"/>
                  </a:schemeClr>
                </a:solidFill>
                <a:latin typeface="Calibri" panose="020F0502020204030204" pitchFamily="34" charset="0"/>
              </a:rPr>
              <a:t>Respecto a prevención ITS asociada al catéter aplicar </a:t>
            </a:r>
            <a:r>
              <a:rPr lang="es-CL" dirty="0" err="1" smtClean="0">
                <a:solidFill>
                  <a:schemeClr val="accent1">
                    <a:lumMod val="50000"/>
                  </a:schemeClr>
                </a:solidFill>
                <a:latin typeface="Calibri" panose="020F0502020204030204" pitchFamily="34" charset="0"/>
              </a:rPr>
              <a:t>Bundle</a:t>
            </a:r>
            <a:r>
              <a:rPr lang="es-CL" dirty="0" smtClean="0">
                <a:solidFill>
                  <a:schemeClr val="accent1">
                    <a:lumMod val="50000"/>
                  </a:schemeClr>
                </a:solidFill>
                <a:latin typeface="Calibri" panose="020F0502020204030204" pitchFamily="34" charset="0"/>
              </a:rPr>
              <a:t> de medidas comprobadas de prevención 24/7 y aplicar pautas tipo prevalencia:</a:t>
            </a:r>
          </a:p>
          <a:p>
            <a:pPr lvl="3"/>
            <a:r>
              <a:rPr lang="es-CL" dirty="0" smtClean="0">
                <a:solidFill>
                  <a:schemeClr val="accent1">
                    <a:lumMod val="50000"/>
                  </a:schemeClr>
                </a:solidFill>
                <a:latin typeface="Calibri" panose="020F0502020204030204" pitchFamily="34" charset="0"/>
              </a:rPr>
              <a:t>Duración de los perfus y Mezclas 72 horas. Si se cambia la mezcla antes se cambia todo. Aminoácidos 48 horas, lípidos 24 horas, NPT 48 horas.</a:t>
            </a:r>
          </a:p>
          <a:p>
            <a:pPr lvl="3"/>
            <a:r>
              <a:rPr lang="es-CL" dirty="0" smtClean="0">
                <a:solidFill>
                  <a:schemeClr val="accent1">
                    <a:lumMod val="50000"/>
                  </a:schemeClr>
                </a:solidFill>
                <a:latin typeface="Calibri" panose="020F0502020204030204" pitchFamily="34" charset="0"/>
              </a:rPr>
              <a:t>Manejar circuito cerrado, siempre con infusiones por BIC.</a:t>
            </a:r>
          </a:p>
          <a:p>
            <a:pPr lvl="3"/>
            <a:r>
              <a:rPr lang="es-CL" dirty="0" smtClean="0">
                <a:solidFill>
                  <a:schemeClr val="accent1">
                    <a:lumMod val="50000"/>
                  </a:schemeClr>
                </a:solidFill>
                <a:latin typeface="Calibri" panose="020F0502020204030204" pitchFamily="34" charset="0"/>
              </a:rPr>
              <a:t>Si hay que abrir circuito: </a:t>
            </a:r>
          </a:p>
          <a:p>
            <a:pPr lvl="5"/>
            <a:r>
              <a:rPr lang="es-CL" dirty="0" smtClean="0">
                <a:solidFill>
                  <a:schemeClr val="accent1">
                    <a:lumMod val="50000"/>
                  </a:schemeClr>
                </a:solidFill>
                <a:latin typeface="Calibri" panose="020F0502020204030204" pitchFamily="34" charset="0"/>
              </a:rPr>
              <a:t>Se limpia con sachet de alcohol se espera acción 10-20 segundos.</a:t>
            </a:r>
          </a:p>
          <a:p>
            <a:pPr lvl="5"/>
            <a:r>
              <a:rPr lang="es-CL" dirty="0">
                <a:solidFill>
                  <a:schemeClr val="accent1">
                    <a:lumMod val="50000"/>
                  </a:schemeClr>
                </a:solidFill>
                <a:latin typeface="Calibri" panose="020F0502020204030204" pitchFamily="34" charset="0"/>
              </a:rPr>
              <a:t>S</a:t>
            </a:r>
            <a:r>
              <a:rPr lang="es-CL" dirty="0" smtClean="0">
                <a:solidFill>
                  <a:schemeClr val="accent1">
                    <a:lumMod val="50000"/>
                  </a:schemeClr>
                </a:solidFill>
                <a:latin typeface="Calibri" panose="020F0502020204030204" pitchFamily="34" charset="0"/>
              </a:rPr>
              <a:t>e aloja llave de tres pasos en gasa estéril, se abre la llave y se ejecuta por lo que se abrió.</a:t>
            </a:r>
          </a:p>
          <a:p>
            <a:pPr lvl="5"/>
            <a:r>
              <a:rPr lang="es-CL" dirty="0" smtClean="0">
                <a:solidFill>
                  <a:schemeClr val="accent1">
                    <a:lumMod val="50000"/>
                  </a:schemeClr>
                </a:solidFill>
                <a:latin typeface="Calibri" panose="020F0502020204030204" pitchFamily="34" charset="0"/>
              </a:rPr>
              <a:t>Se cierra llave de tres pasos y se cierra con tapón rojo, uno nuevo cada vez que se abre.</a:t>
            </a:r>
          </a:p>
          <a:p>
            <a:pPr lvl="5"/>
            <a:r>
              <a:rPr lang="es-CL" dirty="0" smtClean="0">
                <a:solidFill>
                  <a:schemeClr val="accent1">
                    <a:lumMod val="50000"/>
                  </a:schemeClr>
                </a:solidFill>
                <a:latin typeface="Calibri" panose="020F0502020204030204" pitchFamily="34" charset="0"/>
              </a:rPr>
              <a:t>Se registra en adhesivo sobre fijación de catéter o VVP: Fecha instalación, operador, fijación en cms, fecha curación.</a:t>
            </a:r>
          </a:p>
          <a:p>
            <a:pPr lvl="5"/>
            <a:r>
              <a:rPr lang="es-CL" dirty="0" smtClean="0">
                <a:solidFill>
                  <a:schemeClr val="accent1">
                    <a:lumMod val="50000"/>
                  </a:schemeClr>
                </a:solidFill>
                <a:latin typeface="Calibri" panose="020F0502020204030204" pitchFamily="34" charset="0"/>
              </a:rPr>
              <a:t>Registro Ficha clínica del paciente según norma IAAS.</a:t>
            </a:r>
          </a:p>
          <a:p>
            <a:endParaRPr lang="es-CL" dirty="0"/>
          </a:p>
        </p:txBody>
      </p:sp>
    </p:spTree>
    <p:extLst>
      <p:ext uri="{BB962C8B-B14F-4D97-AF65-F5344CB8AC3E}">
        <p14:creationId xmlns:p14="http://schemas.microsoft.com/office/powerpoint/2010/main" val="198258982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5276" y="348707"/>
            <a:ext cx="11053233" cy="504825"/>
          </a:xfrm>
        </p:spPr>
        <p:txBody>
          <a:bodyPr/>
          <a:lstStyle/>
          <a:p>
            <a:r>
              <a:rPr lang="es-ES" dirty="0" smtClean="0"/>
              <a:t>Bibliografía:</a:t>
            </a:r>
            <a:endParaRPr lang="es-CL" dirty="0"/>
          </a:p>
        </p:txBody>
      </p:sp>
      <p:pic>
        <p:nvPicPr>
          <p:cNvPr id="4" name="Marcador de contenido 3"/>
          <p:cNvPicPr>
            <a:picLocks noGrp="1" noChangeAspect="1"/>
          </p:cNvPicPr>
          <p:nvPr>
            <p:ph idx="1"/>
          </p:nvPr>
        </p:nvPicPr>
        <p:blipFill>
          <a:blip r:embed="rId2"/>
          <a:stretch>
            <a:fillRect/>
          </a:stretch>
        </p:blipFill>
        <p:spPr>
          <a:xfrm>
            <a:off x="962025" y="1079500"/>
            <a:ext cx="7486650" cy="5340350"/>
          </a:xfrm>
          <a:prstGeom prst="rect">
            <a:avLst/>
          </a:prstGeom>
        </p:spPr>
      </p:pic>
    </p:spTree>
    <p:extLst>
      <p:ext uri="{BB962C8B-B14F-4D97-AF65-F5344CB8AC3E}">
        <p14:creationId xmlns:p14="http://schemas.microsoft.com/office/powerpoint/2010/main" val="186576211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1EC330D-09B4-C574-48C5-2BA4F9475CD0}"/>
              </a:ext>
            </a:extLst>
          </p:cNvPr>
          <p:cNvSpPr>
            <a:spLocks noGrp="1"/>
          </p:cNvSpPr>
          <p:nvPr>
            <p:ph type="title"/>
          </p:nvPr>
        </p:nvSpPr>
        <p:spPr>
          <a:xfrm>
            <a:off x="702734" y="348707"/>
            <a:ext cx="11053233" cy="504825"/>
          </a:xfrm>
        </p:spPr>
        <p:txBody>
          <a:bodyPr/>
          <a:lstStyle/>
          <a:p>
            <a:r>
              <a:rPr lang="es-CL" dirty="0"/>
              <a:t>Referencias Bibliográficas</a:t>
            </a:r>
          </a:p>
        </p:txBody>
      </p:sp>
      <p:sp>
        <p:nvSpPr>
          <p:cNvPr id="3" name="Marcador de contenido 2">
            <a:extLst>
              <a:ext uri="{FF2B5EF4-FFF2-40B4-BE49-F238E27FC236}">
                <a16:creationId xmlns="" xmlns:a16="http://schemas.microsoft.com/office/drawing/2014/main" id="{7EF18801-65B8-6AEA-1809-CFFC6A466705}"/>
              </a:ext>
            </a:extLst>
          </p:cNvPr>
          <p:cNvSpPr>
            <a:spLocks noGrp="1"/>
          </p:cNvSpPr>
          <p:nvPr>
            <p:ph idx="1"/>
          </p:nvPr>
        </p:nvSpPr>
        <p:spPr/>
        <p:txBody>
          <a:bodyPr>
            <a:normAutofit fontScale="55000" lnSpcReduction="20000"/>
          </a:bodyPr>
          <a:lstStyle/>
          <a:p>
            <a:r>
              <a:rPr lang="es-CL" dirty="0"/>
              <a:t>Aponte, H., et al. (2022). </a:t>
            </a:r>
            <a:r>
              <a:rPr lang="es-CL" i="1" dirty="0" err="1"/>
              <a:t>Ultrasound-guided</a:t>
            </a:r>
            <a:r>
              <a:rPr lang="es-CL" i="1" dirty="0"/>
              <a:t> vascular </a:t>
            </a:r>
            <a:r>
              <a:rPr lang="es-CL" i="1" dirty="0" err="1"/>
              <a:t>access</a:t>
            </a:r>
            <a:r>
              <a:rPr lang="es-CL" i="1" dirty="0"/>
              <a:t> in neonates and </a:t>
            </a:r>
            <a:r>
              <a:rPr lang="es-CL" i="1" dirty="0" err="1"/>
              <a:t>children</a:t>
            </a:r>
            <a:r>
              <a:rPr lang="es-CL" i="1" dirty="0"/>
              <a:t>: A meta-</a:t>
            </a:r>
            <a:r>
              <a:rPr lang="es-CL" i="1" dirty="0" err="1"/>
              <a:t>analysis</a:t>
            </a:r>
            <a:r>
              <a:rPr lang="es-CL" dirty="0"/>
              <a:t>. </a:t>
            </a:r>
            <a:r>
              <a:rPr lang="es-CL" i="1" dirty="0" err="1"/>
              <a:t>Journal</a:t>
            </a:r>
            <a:r>
              <a:rPr lang="es-CL" i="1" dirty="0"/>
              <a:t> </a:t>
            </a:r>
            <a:r>
              <a:rPr lang="es-CL" i="1" dirty="0" err="1"/>
              <a:t>of</a:t>
            </a:r>
            <a:r>
              <a:rPr lang="es-CL" i="1" dirty="0"/>
              <a:t> </a:t>
            </a:r>
            <a:r>
              <a:rPr lang="es-CL" i="1" dirty="0" err="1"/>
              <a:t>Pediatric</a:t>
            </a:r>
            <a:r>
              <a:rPr lang="es-CL" i="1" dirty="0"/>
              <a:t> Intensive Care</a:t>
            </a:r>
            <a:r>
              <a:rPr lang="es-CL" dirty="0"/>
              <a:t>, 11(1), 34–42.</a:t>
            </a:r>
          </a:p>
          <a:p>
            <a:r>
              <a:rPr lang="es-CL" dirty="0" err="1"/>
              <a:t>Bruschettini</a:t>
            </a:r>
            <a:r>
              <a:rPr lang="es-CL" dirty="0"/>
              <a:t>, M., et al. (2020). </a:t>
            </a:r>
            <a:r>
              <a:rPr lang="es-CL" i="1" dirty="0" err="1"/>
              <a:t>Ultrasound</a:t>
            </a:r>
            <a:r>
              <a:rPr lang="es-CL" i="1" dirty="0"/>
              <a:t> </a:t>
            </a:r>
            <a:r>
              <a:rPr lang="es-CL" i="1" dirty="0" err="1"/>
              <a:t>guidance</a:t>
            </a:r>
            <a:r>
              <a:rPr lang="es-CL" i="1" dirty="0"/>
              <a:t> </a:t>
            </a:r>
            <a:r>
              <a:rPr lang="es-CL" i="1" dirty="0" err="1"/>
              <a:t>for</a:t>
            </a:r>
            <a:r>
              <a:rPr lang="es-CL" i="1" dirty="0"/>
              <a:t> vascular </a:t>
            </a:r>
            <a:r>
              <a:rPr lang="es-CL" i="1" dirty="0" err="1"/>
              <a:t>access</a:t>
            </a:r>
            <a:r>
              <a:rPr lang="es-CL" i="1" dirty="0"/>
              <a:t> in neonates and </a:t>
            </a:r>
            <a:r>
              <a:rPr lang="es-CL" i="1" dirty="0" err="1"/>
              <a:t>infants</a:t>
            </a:r>
            <a:r>
              <a:rPr lang="es-CL" dirty="0"/>
              <a:t>. </a:t>
            </a:r>
            <a:r>
              <a:rPr lang="es-CL" i="1" dirty="0"/>
              <a:t>Cochrane </a:t>
            </a:r>
            <a:r>
              <a:rPr lang="es-CL" i="1" dirty="0" err="1"/>
              <a:t>Database</a:t>
            </a:r>
            <a:r>
              <a:rPr lang="es-CL" i="1" dirty="0"/>
              <a:t> </a:t>
            </a:r>
            <a:r>
              <a:rPr lang="es-CL" i="1" dirty="0" err="1"/>
              <a:t>of</a:t>
            </a:r>
            <a:r>
              <a:rPr lang="es-CL" i="1" dirty="0"/>
              <a:t> </a:t>
            </a:r>
            <a:r>
              <a:rPr lang="es-CL" i="1" dirty="0" err="1"/>
              <a:t>Systematic</a:t>
            </a:r>
            <a:r>
              <a:rPr lang="es-CL" i="1" dirty="0"/>
              <a:t> </a:t>
            </a:r>
            <a:r>
              <a:rPr lang="es-CL" i="1" dirty="0" err="1"/>
              <a:t>Reviews</a:t>
            </a:r>
            <a:r>
              <a:rPr lang="es-CL" dirty="0"/>
              <a:t>, (3), CD011348.</a:t>
            </a:r>
          </a:p>
          <a:p>
            <a:r>
              <a:rPr lang="es-CL" dirty="0" err="1"/>
              <a:t>Schwemmer</a:t>
            </a:r>
            <a:r>
              <a:rPr lang="es-CL" dirty="0"/>
              <a:t>, U., et al. (2006). </a:t>
            </a:r>
            <a:r>
              <a:rPr lang="es-CL" i="1" dirty="0" err="1"/>
              <a:t>Ultrasound-guided</a:t>
            </a:r>
            <a:r>
              <a:rPr lang="es-CL" i="1" dirty="0"/>
              <a:t> vascular </a:t>
            </a:r>
            <a:r>
              <a:rPr lang="es-CL" i="1" dirty="0" err="1"/>
              <a:t>access</a:t>
            </a:r>
            <a:r>
              <a:rPr lang="es-CL" i="1" dirty="0"/>
              <a:t> in </a:t>
            </a:r>
            <a:r>
              <a:rPr lang="es-CL" i="1" dirty="0" err="1"/>
              <a:t>children</a:t>
            </a:r>
            <a:r>
              <a:rPr lang="es-CL" dirty="0"/>
              <a:t>. </a:t>
            </a:r>
            <a:r>
              <a:rPr lang="es-CL" i="1" dirty="0" err="1"/>
              <a:t>Pediatric</a:t>
            </a:r>
            <a:r>
              <a:rPr lang="es-CL" i="1" dirty="0"/>
              <a:t> </a:t>
            </a:r>
            <a:r>
              <a:rPr lang="es-CL" i="1" dirty="0" err="1"/>
              <a:t>Anesthesia</a:t>
            </a:r>
            <a:r>
              <a:rPr lang="es-CL" dirty="0"/>
              <a:t>, 16(8), 754–758.</a:t>
            </a:r>
          </a:p>
          <a:p>
            <a:r>
              <a:rPr lang="es-CL" dirty="0"/>
              <a:t>Lee, Y., et al. (2019). </a:t>
            </a:r>
            <a:r>
              <a:rPr lang="es-CL" i="1" dirty="0" err="1"/>
              <a:t>Efficacy</a:t>
            </a:r>
            <a:r>
              <a:rPr lang="es-CL" i="1" dirty="0"/>
              <a:t> </a:t>
            </a:r>
            <a:r>
              <a:rPr lang="es-CL" i="1" dirty="0" err="1"/>
              <a:t>of</a:t>
            </a:r>
            <a:r>
              <a:rPr lang="es-CL" i="1" dirty="0"/>
              <a:t> </a:t>
            </a:r>
            <a:r>
              <a:rPr lang="es-CL" i="1" dirty="0" err="1"/>
              <a:t>ultrasound-guided</a:t>
            </a:r>
            <a:r>
              <a:rPr lang="es-CL" i="1" dirty="0"/>
              <a:t> </a:t>
            </a:r>
            <a:r>
              <a:rPr lang="es-CL" i="1" dirty="0" err="1"/>
              <a:t>catheterization</a:t>
            </a:r>
            <a:r>
              <a:rPr lang="es-CL" i="1" dirty="0"/>
              <a:t> in </a:t>
            </a:r>
            <a:r>
              <a:rPr lang="es-CL" i="1" dirty="0" err="1"/>
              <a:t>pediatric</a:t>
            </a:r>
            <a:r>
              <a:rPr lang="es-CL" i="1" dirty="0"/>
              <a:t> </a:t>
            </a:r>
            <a:r>
              <a:rPr lang="es-CL" i="1" dirty="0" err="1"/>
              <a:t>cardiac</a:t>
            </a:r>
            <a:r>
              <a:rPr lang="es-CL" i="1" dirty="0"/>
              <a:t> </a:t>
            </a:r>
            <a:r>
              <a:rPr lang="es-CL" i="1" dirty="0" err="1"/>
              <a:t>surgery</a:t>
            </a:r>
            <a:r>
              <a:rPr lang="es-CL" i="1" dirty="0"/>
              <a:t> </a:t>
            </a:r>
            <a:r>
              <a:rPr lang="es-CL" i="1" dirty="0" err="1"/>
              <a:t>patients</a:t>
            </a:r>
            <a:r>
              <a:rPr lang="es-CL" dirty="0"/>
              <a:t>. </a:t>
            </a:r>
            <a:r>
              <a:rPr lang="es-CL" i="1" dirty="0" err="1"/>
              <a:t>Pediatric</a:t>
            </a:r>
            <a:r>
              <a:rPr lang="es-CL" i="1" dirty="0"/>
              <a:t> </a:t>
            </a:r>
            <a:r>
              <a:rPr lang="es-CL" i="1" dirty="0" err="1"/>
              <a:t>Critical</a:t>
            </a:r>
            <a:r>
              <a:rPr lang="es-CL" i="1" dirty="0"/>
              <a:t> Care Medicine</a:t>
            </a:r>
            <a:r>
              <a:rPr lang="es-CL" dirty="0"/>
              <a:t>, 20(10), e478–e485.</a:t>
            </a:r>
          </a:p>
          <a:p>
            <a:r>
              <a:rPr lang="es-CL" dirty="0"/>
              <a:t>Pérez, L. (2021). </a:t>
            </a:r>
            <a:r>
              <a:rPr lang="es-CL" i="1" dirty="0"/>
              <a:t>Experiencia en la implementación de ecografía para accesos venosos en neonatología: Una mirada latinoamericana</a:t>
            </a:r>
            <a:r>
              <a:rPr lang="es-CL" dirty="0"/>
              <a:t>. </a:t>
            </a:r>
          </a:p>
          <a:p>
            <a:endParaRPr lang="es-CL" dirty="0"/>
          </a:p>
        </p:txBody>
      </p:sp>
    </p:spTree>
    <p:extLst>
      <p:ext uri="{BB962C8B-B14F-4D97-AF65-F5344CB8AC3E}">
        <p14:creationId xmlns:p14="http://schemas.microsoft.com/office/powerpoint/2010/main" val="137124199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1" y="383089"/>
            <a:ext cx="11053233" cy="504825"/>
          </a:xfrm>
        </p:spPr>
        <p:txBody>
          <a:bodyPr/>
          <a:lstStyle/>
          <a:p>
            <a:r>
              <a:rPr lang="es-ES" dirty="0" smtClean="0"/>
              <a:t>GRACIAS…</a:t>
            </a:r>
            <a:endParaRPr lang="es-CL" dirty="0"/>
          </a:p>
        </p:txBody>
      </p:sp>
      <p:sp>
        <p:nvSpPr>
          <p:cNvPr id="3" name="Marcador de contenido 2"/>
          <p:cNvSpPr>
            <a:spLocks noGrp="1"/>
          </p:cNvSpPr>
          <p:nvPr>
            <p:ph idx="1"/>
          </p:nvPr>
        </p:nvSpPr>
        <p:spPr>
          <a:xfrm>
            <a:off x="702734" y="1346201"/>
            <a:ext cx="11298767" cy="384721"/>
          </a:xfrm>
        </p:spPr>
        <p:txBody>
          <a:bodyPr/>
          <a:lstStyle/>
          <a:p>
            <a:pPr marL="0" indent="0">
              <a:buNone/>
            </a:pPr>
            <a:endParaRPr lang="es-CL"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904" y="1582495"/>
            <a:ext cx="8241792" cy="4541520"/>
          </a:xfrm>
          <a:prstGeom prst="rect">
            <a:avLst/>
          </a:prstGeom>
        </p:spPr>
      </p:pic>
      <p:sp>
        <p:nvSpPr>
          <p:cNvPr id="5" name="Rectángulo 4"/>
          <p:cNvSpPr/>
          <p:nvPr/>
        </p:nvSpPr>
        <p:spPr>
          <a:xfrm>
            <a:off x="5562600" y="1967216"/>
            <a:ext cx="3172663" cy="369332"/>
          </a:xfrm>
          <a:prstGeom prst="rect">
            <a:avLst/>
          </a:prstGeom>
          <a:solidFill>
            <a:schemeClr val="accent6">
              <a:lumMod val="20000"/>
              <a:lumOff val="80000"/>
            </a:schemeClr>
          </a:solidFill>
        </p:spPr>
        <p:txBody>
          <a:bodyPr wrap="none">
            <a:spAutoFit/>
          </a:bodyPr>
          <a:lstStyle/>
          <a:p>
            <a:r>
              <a:rPr lang="es-CL" dirty="0"/>
              <a:t>Unidad centrada en la familia</a:t>
            </a:r>
          </a:p>
        </p:txBody>
      </p:sp>
    </p:spTree>
    <p:extLst>
      <p:ext uri="{BB962C8B-B14F-4D97-AF65-F5344CB8AC3E}">
        <p14:creationId xmlns:p14="http://schemas.microsoft.com/office/powerpoint/2010/main" val="185572883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2734" y="253457"/>
            <a:ext cx="11053233" cy="504825"/>
          </a:xfrm>
        </p:spPr>
        <p:txBody>
          <a:bodyPr/>
          <a:lstStyle/>
          <a:p>
            <a:r>
              <a:rPr lang="es-ES" dirty="0" smtClean="0"/>
              <a:t>Marco teórico Accesos vasculares en Neonatologia</a:t>
            </a:r>
            <a:endParaRPr lang="es-CL" dirty="0"/>
          </a:p>
        </p:txBody>
      </p:sp>
      <p:sp>
        <p:nvSpPr>
          <p:cNvPr id="3" name="Marcador de contenido 2"/>
          <p:cNvSpPr>
            <a:spLocks noGrp="1"/>
          </p:cNvSpPr>
          <p:nvPr>
            <p:ph idx="1"/>
          </p:nvPr>
        </p:nvSpPr>
        <p:spPr>
          <a:xfrm>
            <a:off x="702734" y="1098551"/>
            <a:ext cx="11298767" cy="5133713"/>
          </a:xfrm>
        </p:spPr>
        <p:txBody>
          <a:bodyPr/>
          <a:lstStyle/>
          <a:p>
            <a:r>
              <a:rPr lang="es-ES" sz="1800" dirty="0" smtClean="0">
                <a:solidFill>
                  <a:srgbClr val="002060"/>
                </a:solidFill>
              </a:rPr>
              <a:t>Cuidado del capital venoso en RN gravemente enfermo es crucial para definir que dispositivo usaremos y para que lo usaremos. </a:t>
            </a:r>
            <a:r>
              <a:rPr lang="es-ES" sz="1800" i="1" dirty="0">
                <a:solidFill>
                  <a:srgbClr val="002060"/>
                </a:solidFill>
              </a:rPr>
              <a:t>(</a:t>
            </a:r>
            <a:r>
              <a:rPr lang="es-ES" sz="1800" i="1" dirty="0" smtClean="0">
                <a:solidFill>
                  <a:srgbClr val="002060"/>
                </a:solidFill>
              </a:rPr>
              <a:t>1-7)</a:t>
            </a:r>
          </a:p>
          <a:p>
            <a:r>
              <a:rPr lang="es-ES" sz="1800" dirty="0" smtClean="0">
                <a:solidFill>
                  <a:srgbClr val="002060"/>
                </a:solidFill>
              </a:rPr>
              <a:t>La instalación de un catéter de distinto tipo es el procedimiento mas frecuente en el manejo de estos pacientes, y que no está excento de complicaciones</a:t>
            </a:r>
            <a:r>
              <a:rPr lang="es-ES" sz="1800" i="1" dirty="0" smtClean="0">
                <a:solidFill>
                  <a:srgbClr val="002060"/>
                </a:solidFill>
              </a:rPr>
              <a:t>.(1-7), </a:t>
            </a:r>
            <a:r>
              <a:rPr lang="es-ES" sz="1800" dirty="0" smtClean="0">
                <a:solidFill>
                  <a:srgbClr val="002060"/>
                </a:solidFill>
              </a:rPr>
              <a:t>accesos tanto periféricos como centrales</a:t>
            </a:r>
            <a:r>
              <a:rPr lang="es-ES" sz="1800" i="1" dirty="0" smtClean="0">
                <a:solidFill>
                  <a:srgbClr val="002060"/>
                </a:solidFill>
              </a:rPr>
              <a:t>.</a:t>
            </a:r>
          </a:p>
          <a:p>
            <a:r>
              <a:rPr lang="es-ES" sz="1800" dirty="0" err="1" smtClean="0">
                <a:solidFill>
                  <a:srgbClr val="002060"/>
                </a:solidFill>
              </a:rPr>
              <a:t>Picc</a:t>
            </a:r>
            <a:r>
              <a:rPr lang="es-ES" sz="1800" dirty="0" smtClean="0">
                <a:solidFill>
                  <a:srgbClr val="002060"/>
                </a:solidFill>
              </a:rPr>
              <a:t> line neonatal grosor 1,9 </a:t>
            </a:r>
            <a:r>
              <a:rPr lang="es-ES" sz="1800" dirty="0" err="1" smtClean="0">
                <a:solidFill>
                  <a:srgbClr val="002060"/>
                </a:solidFill>
              </a:rPr>
              <a:t>french</a:t>
            </a:r>
            <a:r>
              <a:rPr lang="es-ES" sz="1800" dirty="0" smtClean="0">
                <a:solidFill>
                  <a:srgbClr val="002060"/>
                </a:solidFill>
              </a:rPr>
              <a:t> es el mas usado, no sirve para transfusión de hemoderivados, ni toma de muestra de exámenes o toma de PVC</a:t>
            </a:r>
            <a:r>
              <a:rPr lang="es-ES" sz="1800" i="1" dirty="0" smtClean="0">
                <a:solidFill>
                  <a:srgbClr val="002060"/>
                </a:solidFill>
              </a:rPr>
              <a:t>.(9-14) </a:t>
            </a:r>
            <a:r>
              <a:rPr lang="es-ES" sz="1800" dirty="0" smtClean="0">
                <a:solidFill>
                  <a:srgbClr val="002060"/>
                </a:solidFill>
              </a:rPr>
              <a:t>Esto plantea un problema en las unidades de intensivo neonatal.</a:t>
            </a:r>
          </a:p>
          <a:p>
            <a:r>
              <a:rPr lang="es-ES" sz="1800" dirty="0">
                <a:solidFill>
                  <a:srgbClr val="002060"/>
                </a:solidFill>
              </a:rPr>
              <a:t>P</a:t>
            </a:r>
            <a:r>
              <a:rPr lang="es-ES" sz="1800" dirty="0" smtClean="0">
                <a:solidFill>
                  <a:srgbClr val="002060"/>
                </a:solidFill>
              </a:rPr>
              <a:t>roponemos un procedimiento nuevo que es la Instalación de un catéter de inserción periférica mas grueso de 3-4 </a:t>
            </a:r>
            <a:r>
              <a:rPr lang="es-ES" sz="1800" dirty="0" err="1" smtClean="0">
                <a:solidFill>
                  <a:srgbClr val="002060"/>
                </a:solidFill>
              </a:rPr>
              <a:t>french</a:t>
            </a:r>
            <a:r>
              <a:rPr lang="es-ES" sz="1800" dirty="0" smtClean="0">
                <a:solidFill>
                  <a:srgbClr val="002060"/>
                </a:solidFill>
              </a:rPr>
              <a:t> de 1 o 2 lúmenes, por técnica de Seldinger. Experiencia recientemente reportada en el uso de este tipo de catéteres en Argentina, una muestra pequeña de 13 pacientes mostró la factibilidad de uso en RN Prematuros extremos, edad gestacional media de 27 SG, peso medio de 1300 gramos y días de vida al momento de la colocación media de 18 días</a:t>
            </a:r>
            <a:r>
              <a:rPr lang="es-ES" sz="1800" i="1" dirty="0" smtClean="0">
                <a:solidFill>
                  <a:srgbClr val="002060"/>
                </a:solidFill>
              </a:rPr>
              <a:t>.(9-14)</a:t>
            </a:r>
          </a:p>
          <a:p>
            <a:r>
              <a:rPr lang="es-ES" sz="1800" dirty="0" smtClean="0">
                <a:solidFill>
                  <a:srgbClr val="002060"/>
                </a:solidFill>
              </a:rPr>
              <a:t>En nuestra clínica llevamos una experiencia exitosa acumulada de 63 casos con lo que hemos cambiado un concepto adquirido por años respecto del tipo de catéteres que podemos usar en RN neonatales incluido prematuros extremos.</a:t>
            </a:r>
            <a:r>
              <a:rPr lang="es-ES" sz="1800" i="1" dirty="0" smtClean="0">
                <a:solidFill>
                  <a:srgbClr val="002060"/>
                </a:solidFill>
              </a:rPr>
              <a:t>(9-14)** Reporte de casos en proceso, </a:t>
            </a:r>
            <a:r>
              <a:rPr lang="es-ES" sz="1800" dirty="0" smtClean="0">
                <a:solidFill>
                  <a:srgbClr val="002060"/>
                </a:solidFill>
              </a:rPr>
              <a:t>que queremos mostrar a la comunidad neonatal y pediátrica.</a:t>
            </a:r>
            <a:endParaRPr lang="es-CL" sz="1800" dirty="0">
              <a:solidFill>
                <a:srgbClr val="002060"/>
              </a:solidFill>
            </a:endParaRPr>
          </a:p>
        </p:txBody>
      </p:sp>
    </p:spTree>
    <p:extLst>
      <p:ext uri="{BB962C8B-B14F-4D97-AF65-F5344CB8AC3E}">
        <p14:creationId xmlns:p14="http://schemas.microsoft.com/office/powerpoint/2010/main" val="140406669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19226" y="335464"/>
            <a:ext cx="11053233" cy="504825"/>
          </a:xfrm>
        </p:spPr>
        <p:txBody>
          <a:bodyPr/>
          <a:lstStyle/>
          <a:p>
            <a:r>
              <a:rPr lang="es-CL" dirty="0"/>
              <a:t>Marco teórico Accesos vasculares en Neonatologia</a:t>
            </a:r>
          </a:p>
        </p:txBody>
      </p:sp>
      <p:sp>
        <p:nvSpPr>
          <p:cNvPr id="3" name="Marcador de contenido 2"/>
          <p:cNvSpPr>
            <a:spLocks noGrp="1"/>
          </p:cNvSpPr>
          <p:nvPr>
            <p:ph idx="1"/>
          </p:nvPr>
        </p:nvSpPr>
        <p:spPr>
          <a:xfrm>
            <a:off x="702734" y="1346201"/>
            <a:ext cx="11298767" cy="2557623"/>
          </a:xfrm>
        </p:spPr>
        <p:txBody>
          <a:bodyPr/>
          <a:lstStyle/>
          <a:p>
            <a:r>
              <a:rPr lang="es-ES" sz="1800" dirty="0" smtClean="0">
                <a:solidFill>
                  <a:srgbClr val="002060"/>
                </a:solidFill>
              </a:rPr>
              <a:t>Este nuevo procedimiento permite: Tomar exámenes, medir PVC, Administrar hemoderivados. </a:t>
            </a:r>
          </a:p>
          <a:p>
            <a:r>
              <a:rPr lang="es-ES" sz="1800" dirty="0" smtClean="0">
                <a:solidFill>
                  <a:srgbClr val="002060"/>
                </a:solidFill>
              </a:rPr>
              <a:t>Se pueden manejar cerrados para NO aportar volumen si paciente está restringido.</a:t>
            </a:r>
          </a:p>
          <a:p>
            <a:r>
              <a:rPr lang="es-ES" sz="1800" dirty="0" smtClean="0">
                <a:solidFill>
                  <a:srgbClr val="002060"/>
                </a:solidFill>
              </a:rPr>
              <a:t>Se evita la instalación de un CICC (CVC Transitorio 5-7 días según CDC): Mas corta duración, requiere medico que lo instale, intubación o pabellón para instalación, lo que puede aumentar el costo de hospitalización. </a:t>
            </a:r>
            <a:r>
              <a:rPr lang="es-ES" sz="1800" i="1" dirty="0" smtClean="0">
                <a:solidFill>
                  <a:srgbClr val="002060"/>
                </a:solidFill>
              </a:rPr>
              <a:t>(15-17)</a:t>
            </a:r>
          </a:p>
          <a:p>
            <a:r>
              <a:rPr lang="es-ES" sz="1800" dirty="0" smtClean="0">
                <a:solidFill>
                  <a:srgbClr val="002060"/>
                </a:solidFill>
              </a:rPr>
              <a:t>Por ser un este nuevo procedimiento un tipo de catéter de inserción periférica, el riesgo de ITS por CVC es menor</a:t>
            </a:r>
            <a:r>
              <a:rPr lang="es-ES" sz="1800" i="1" dirty="0" smtClean="0">
                <a:solidFill>
                  <a:srgbClr val="002060"/>
                </a:solidFill>
              </a:rPr>
              <a:t>. (15-17) </a:t>
            </a:r>
            <a:endParaRPr lang="es-CL" sz="1800" i="1" dirty="0">
              <a:solidFill>
                <a:srgbClr val="002060"/>
              </a:solidFill>
            </a:endParaRPr>
          </a:p>
        </p:txBody>
      </p:sp>
    </p:spTree>
    <p:extLst>
      <p:ext uri="{BB962C8B-B14F-4D97-AF65-F5344CB8AC3E}">
        <p14:creationId xmlns:p14="http://schemas.microsoft.com/office/powerpoint/2010/main" val="102604120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026" y="534159"/>
            <a:ext cx="11053233" cy="443198"/>
          </a:xfrm>
        </p:spPr>
        <p:txBody>
          <a:bodyPr/>
          <a:lstStyle/>
          <a:p>
            <a:r>
              <a:rPr lang="es-ES" sz="2400" dirty="0" smtClean="0"/>
              <a:t>PICC line en Neonatologia</a:t>
            </a:r>
            <a:endParaRPr lang="es-CL" sz="2400" dirty="0"/>
          </a:p>
        </p:txBody>
      </p:sp>
      <p:sp>
        <p:nvSpPr>
          <p:cNvPr id="3" name="Marcador de contenido 2"/>
          <p:cNvSpPr>
            <a:spLocks noGrp="1"/>
          </p:cNvSpPr>
          <p:nvPr>
            <p:ph idx="1"/>
          </p:nvPr>
        </p:nvSpPr>
        <p:spPr>
          <a:xfrm>
            <a:off x="702734" y="1346201"/>
            <a:ext cx="11298767" cy="5281446"/>
          </a:xfrm>
        </p:spPr>
        <p:txBody>
          <a:bodyPr/>
          <a:lstStyle/>
          <a:p>
            <a:r>
              <a:rPr lang="es-ES" sz="1800" dirty="0" smtClean="0">
                <a:solidFill>
                  <a:srgbClr val="002060"/>
                </a:solidFill>
              </a:rPr>
              <a:t>Existe un protocolo de instalación, manejo y mantención de este tipo de catéteres en acuerdo con comité IAAS. De los dos tipos de </a:t>
            </a:r>
            <a:r>
              <a:rPr lang="es-ES" sz="1800" dirty="0" err="1" smtClean="0">
                <a:solidFill>
                  <a:srgbClr val="002060"/>
                </a:solidFill>
              </a:rPr>
              <a:t>Picc</a:t>
            </a:r>
            <a:r>
              <a:rPr lang="es-ES" sz="1800" dirty="0" smtClean="0">
                <a:solidFill>
                  <a:srgbClr val="002060"/>
                </a:solidFill>
              </a:rPr>
              <a:t> line:  </a:t>
            </a:r>
          </a:p>
          <a:p>
            <a:pPr lvl="4"/>
            <a:r>
              <a:rPr lang="es-ES" sz="1000" dirty="0" err="1" smtClean="0">
                <a:solidFill>
                  <a:srgbClr val="002060"/>
                </a:solidFill>
              </a:rPr>
              <a:t>Picc</a:t>
            </a:r>
            <a:r>
              <a:rPr lang="es-ES" sz="1000" dirty="0" smtClean="0">
                <a:solidFill>
                  <a:srgbClr val="002060"/>
                </a:solidFill>
              </a:rPr>
              <a:t> line neonatal  1,9 French 1 o 2 lúmenes.</a:t>
            </a:r>
          </a:p>
          <a:p>
            <a:pPr lvl="4"/>
            <a:r>
              <a:rPr lang="es-ES" sz="1000" dirty="0" err="1" smtClean="0">
                <a:solidFill>
                  <a:srgbClr val="002060"/>
                </a:solidFill>
              </a:rPr>
              <a:t>Picc</a:t>
            </a:r>
            <a:r>
              <a:rPr lang="es-ES" sz="1000" dirty="0" smtClean="0">
                <a:solidFill>
                  <a:srgbClr val="002060"/>
                </a:solidFill>
              </a:rPr>
              <a:t> line técnica de </a:t>
            </a:r>
            <a:r>
              <a:rPr lang="es-ES" sz="1000" dirty="0" err="1" smtClean="0">
                <a:solidFill>
                  <a:srgbClr val="002060"/>
                </a:solidFill>
              </a:rPr>
              <a:t>seldinger</a:t>
            </a:r>
            <a:r>
              <a:rPr lang="es-ES" sz="1000" dirty="0" smtClean="0">
                <a:solidFill>
                  <a:srgbClr val="002060"/>
                </a:solidFill>
              </a:rPr>
              <a:t> de 3-4 </a:t>
            </a:r>
            <a:r>
              <a:rPr lang="es-ES" sz="1000" dirty="0" err="1" smtClean="0">
                <a:solidFill>
                  <a:srgbClr val="002060"/>
                </a:solidFill>
              </a:rPr>
              <a:t>french</a:t>
            </a:r>
            <a:r>
              <a:rPr lang="es-ES" sz="1000" dirty="0" smtClean="0">
                <a:solidFill>
                  <a:srgbClr val="002060"/>
                </a:solidFill>
              </a:rPr>
              <a:t> 1 o 2 lúmenes.</a:t>
            </a:r>
          </a:p>
          <a:p>
            <a:r>
              <a:rPr lang="es-ES" sz="1800" dirty="0" smtClean="0">
                <a:solidFill>
                  <a:srgbClr val="002060"/>
                </a:solidFill>
              </a:rPr>
              <a:t>Debe existir supervisión sistemática de estos dispositivos en conjunto con IAAS para disminuir riesgo de ITS asociada a CVC.</a:t>
            </a:r>
          </a:p>
          <a:p>
            <a:r>
              <a:rPr lang="es-ES" sz="1800" dirty="0" smtClean="0">
                <a:solidFill>
                  <a:srgbClr val="002060"/>
                </a:solidFill>
              </a:rPr>
              <a:t>Hemos ido capacitando a todo el grupo profesional.</a:t>
            </a:r>
          </a:p>
          <a:p>
            <a:r>
              <a:rPr lang="es-ES" sz="1800" dirty="0" smtClean="0">
                <a:solidFill>
                  <a:srgbClr val="002060"/>
                </a:solidFill>
              </a:rPr>
              <a:t>Las profesionales han ido certificándose formalmente en este procedimiento. Ya que requiere profesional formado  y que se adhiera a usar ecografía para la elección de la vena y la  instalación.</a:t>
            </a:r>
          </a:p>
          <a:p>
            <a:r>
              <a:rPr lang="es-ES" sz="1800" dirty="0" smtClean="0">
                <a:solidFill>
                  <a:srgbClr val="002060"/>
                </a:solidFill>
              </a:rPr>
              <a:t>Tenemos video de capacitación.</a:t>
            </a:r>
          </a:p>
          <a:p>
            <a:r>
              <a:rPr lang="es-ES" sz="1800" dirty="0">
                <a:solidFill>
                  <a:srgbClr val="002060"/>
                </a:solidFill>
                <a:hlinkClick r:id="rId2"/>
              </a:rPr>
              <a:t>https://</a:t>
            </a:r>
            <a:r>
              <a:rPr lang="es-ES" sz="1800" dirty="0" smtClean="0">
                <a:solidFill>
                  <a:srgbClr val="002060"/>
                </a:solidFill>
                <a:hlinkClick r:id="rId2"/>
              </a:rPr>
              <a:t>youtu.be/01J6vrU_qSM?si=RVwLl-78Dxc2hrPu</a:t>
            </a:r>
            <a:endParaRPr lang="es-ES" sz="1800" dirty="0" smtClean="0">
              <a:solidFill>
                <a:srgbClr val="002060"/>
              </a:solidFill>
            </a:endParaRPr>
          </a:p>
          <a:p>
            <a:endParaRPr lang="es-ES" sz="1800" dirty="0">
              <a:solidFill>
                <a:srgbClr val="002060"/>
              </a:solidFill>
            </a:endParaRPr>
          </a:p>
          <a:p>
            <a:endParaRPr lang="es-ES" sz="1800" dirty="0" smtClean="0">
              <a:solidFill>
                <a:srgbClr val="002060"/>
              </a:solidFill>
            </a:endParaRPr>
          </a:p>
          <a:p>
            <a:endParaRPr lang="es-CL" sz="1800" dirty="0">
              <a:solidFill>
                <a:srgbClr val="002060"/>
              </a:solidFill>
            </a:endParaRPr>
          </a:p>
        </p:txBody>
      </p:sp>
    </p:spTree>
    <p:extLst>
      <p:ext uri="{BB962C8B-B14F-4D97-AF65-F5344CB8AC3E}">
        <p14:creationId xmlns:p14="http://schemas.microsoft.com/office/powerpoint/2010/main" val="250295548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2510" y="332428"/>
            <a:ext cx="11053233" cy="501676"/>
          </a:xfrm>
        </p:spPr>
        <p:txBody>
          <a:bodyPr/>
          <a:lstStyle/>
          <a:p>
            <a:r>
              <a:rPr lang="es-CL" dirty="0" smtClean="0"/>
              <a:t>PICC Line:</a:t>
            </a:r>
            <a:endParaRPr lang="es-CL" sz="1800" dirty="0"/>
          </a:p>
        </p:txBody>
      </p:sp>
      <p:pic>
        <p:nvPicPr>
          <p:cNvPr id="4" name="Marcador de contenido 3"/>
          <p:cNvPicPr>
            <a:picLocks noGrp="1" noChangeAspect="1"/>
          </p:cNvPicPr>
          <p:nvPr>
            <p:ph idx="1"/>
          </p:nvPr>
        </p:nvPicPr>
        <p:blipFill>
          <a:blip r:embed="rId2"/>
          <a:stretch>
            <a:fillRect/>
          </a:stretch>
        </p:blipFill>
        <p:spPr>
          <a:xfrm rot="5400000">
            <a:off x="-888639" y="2118919"/>
            <a:ext cx="5062455" cy="2620158"/>
          </a:xfrm>
          <a:prstGeom prst="rect">
            <a:avLst/>
          </a:prstGeom>
        </p:spPr>
      </p:pic>
      <p:pic>
        <p:nvPicPr>
          <p:cNvPr id="5" name="Imagen 4"/>
          <p:cNvPicPr>
            <a:picLocks noChangeAspect="1"/>
          </p:cNvPicPr>
          <p:nvPr/>
        </p:nvPicPr>
        <p:blipFill>
          <a:blip r:embed="rId3"/>
          <a:stretch>
            <a:fillRect/>
          </a:stretch>
        </p:blipFill>
        <p:spPr>
          <a:xfrm>
            <a:off x="7676805" y="1001992"/>
            <a:ext cx="4343594" cy="4257143"/>
          </a:xfrm>
          <a:prstGeom prst="rect">
            <a:avLst/>
          </a:prstGeom>
        </p:spPr>
      </p:pic>
      <p:sp>
        <p:nvSpPr>
          <p:cNvPr id="6" name="Rectángulo 5"/>
          <p:cNvSpPr/>
          <p:nvPr/>
        </p:nvSpPr>
        <p:spPr bwMode="auto">
          <a:xfrm>
            <a:off x="3811979" y="5427023"/>
            <a:ext cx="2636322" cy="688769"/>
          </a:xfrm>
          <a:prstGeom prst="rect">
            <a:avLst/>
          </a:prstGeom>
          <a:solidFill>
            <a:schemeClr val="accent6">
              <a:lumMod val="60000"/>
              <a:lumOff val="40000"/>
            </a:schemeClr>
          </a:solidFill>
          <a:ln w="19050"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CL" sz="2400" b="0" i="0" u="none" strike="noStrike" cap="none" normalizeH="0" baseline="30000" dirty="0" smtClean="0">
              <a:ln>
                <a:noFill/>
              </a:ln>
              <a:solidFill>
                <a:srgbClr val="000000"/>
              </a:solidFill>
              <a:effectLst/>
              <a:latin typeface="Arial" charset="0"/>
              <a:ea typeface="ＭＳ Ｐゴシック"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s-CL" sz="2400" baseline="30000" dirty="0" smtClean="0">
                <a:solidFill>
                  <a:srgbClr val="000000"/>
                </a:solidFill>
                <a:latin typeface="Arial" charset="0"/>
                <a:ea typeface="ＭＳ Ｐゴシック" charset="0"/>
              </a:rPr>
              <a:t>Desde e</a:t>
            </a:r>
            <a:r>
              <a:rPr kumimoji="0" lang="es-CL" sz="2400" b="0" i="0" u="none" strike="noStrike" cap="none" normalizeH="0" baseline="30000" dirty="0" smtClean="0">
                <a:ln>
                  <a:noFill/>
                </a:ln>
                <a:solidFill>
                  <a:srgbClr val="000000"/>
                </a:solidFill>
                <a:effectLst/>
                <a:latin typeface="Arial" charset="0"/>
                <a:ea typeface="ＭＳ Ｐゴシック" charset="0"/>
              </a:rPr>
              <a:t>xtremidad superior</a:t>
            </a:r>
            <a:endParaRPr kumimoji="0" lang="es-CL" sz="2400" b="0" i="0" u="none" strike="noStrike" cap="none" normalizeH="0" baseline="30000" dirty="0">
              <a:ln>
                <a:noFill/>
              </a:ln>
              <a:solidFill>
                <a:srgbClr val="000000"/>
              </a:solidFill>
              <a:effectLst/>
              <a:latin typeface="Arial" charset="0"/>
              <a:ea typeface="ＭＳ Ｐゴシック" charset="0"/>
            </a:endParaRPr>
          </a:p>
        </p:txBody>
      </p:sp>
      <p:pic>
        <p:nvPicPr>
          <p:cNvPr id="7" name="Imagen 6"/>
          <p:cNvPicPr>
            <a:picLocks noChangeAspect="1"/>
          </p:cNvPicPr>
          <p:nvPr/>
        </p:nvPicPr>
        <p:blipFill>
          <a:blip r:embed="rId4"/>
          <a:stretch>
            <a:fillRect/>
          </a:stretch>
        </p:blipFill>
        <p:spPr>
          <a:xfrm>
            <a:off x="8519559" y="5408595"/>
            <a:ext cx="2658086" cy="707197"/>
          </a:xfrm>
          <a:prstGeom prst="rect">
            <a:avLst/>
          </a:prstGeom>
        </p:spPr>
      </p:pic>
      <p:pic>
        <p:nvPicPr>
          <p:cNvPr id="8" name="Imagen 7"/>
          <p:cNvPicPr>
            <a:picLocks noChangeAspect="1"/>
          </p:cNvPicPr>
          <p:nvPr/>
        </p:nvPicPr>
        <p:blipFill>
          <a:blip r:embed="rId5"/>
          <a:stretch>
            <a:fillRect/>
          </a:stretch>
        </p:blipFill>
        <p:spPr>
          <a:xfrm>
            <a:off x="3303758" y="949881"/>
            <a:ext cx="4021956" cy="4361365"/>
          </a:xfrm>
          <a:prstGeom prst="rect">
            <a:avLst/>
          </a:prstGeom>
        </p:spPr>
      </p:pic>
    </p:spTree>
    <p:extLst>
      <p:ext uri="{BB962C8B-B14F-4D97-AF65-F5344CB8AC3E}">
        <p14:creationId xmlns:p14="http://schemas.microsoft.com/office/powerpoint/2010/main" val="127758814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4617" y="148270"/>
            <a:ext cx="11053233" cy="677108"/>
          </a:xfrm>
        </p:spPr>
        <p:txBody>
          <a:bodyPr/>
          <a:lstStyle/>
          <a:p>
            <a:r>
              <a:rPr lang="es-CL" sz="2000" dirty="0" smtClean="0">
                <a:latin typeface="Calibri" panose="020F0502020204030204" pitchFamily="34" charset="0"/>
                <a:cs typeface="Calibri" panose="020F0502020204030204" pitchFamily="34" charset="0"/>
              </a:rPr>
              <a:t>Cateter de inserción periférica con técnica de </a:t>
            </a:r>
            <a:r>
              <a:rPr lang="es-CL" sz="2000" dirty="0" err="1" smtClean="0">
                <a:latin typeface="Calibri" panose="020F0502020204030204" pitchFamily="34" charset="0"/>
                <a:cs typeface="Calibri" panose="020F0502020204030204" pitchFamily="34" charset="0"/>
              </a:rPr>
              <a:t>seldinger</a:t>
            </a:r>
            <a:r>
              <a:rPr lang="es-CL" sz="2000" dirty="0" smtClean="0">
                <a:latin typeface="Calibri" panose="020F0502020204030204" pitchFamily="34" charset="0"/>
                <a:cs typeface="Calibri" panose="020F0502020204030204" pitchFamily="34" charset="0"/>
              </a:rPr>
              <a:t> de 3-4 </a:t>
            </a:r>
            <a:r>
              <a:rPr lang="es-CL" sz="2000" dirty="0" err="1" smtClean="0">
                <a:latin typeface="Calibri" panose="020F0502020204030204" pitchFamily="34" charset="0"/>
                <a:cs typeface="Calibri" panose="020F0502020204030204" pitchFamily="34" charset="0"/>
              </a:rPr>
              <a:t>french</a:t>
            </a:r>
            <a:r>
              <a:rPr lang="es-CL" sz="2000" dirty="0" smtClean="0">
                <a:latin typeface="Calibri" panose="020F0502020204030204" pitchFamily="34" charset="0"/>
                <a:cs typeface="Calibri" panose="020F0502020204030204" pitchFamily="34" charset="0"/>
              </a:rPr>
              <a:t> 1 o 2 lúmenes: </a:t>
            </a:r>
            <a:r>
              <a:rPr lang="es-CL" sz="2000" dirty="0">
                <a:latin typeface="Calibri" panose="020F0502020204030204" pitchFamily="34" charset="0"/>
                <a:cs typeface="Calibri" panose="020F0502020204030204" pitchFamily="34" charset="0"/>
              </a:rPr>
              <a:t>Con este </a:t>
            </a:r>
            <a:r>
              <a:rPr lang="es-CL" sz="2000" dirty="0" err="1" smtClean="0">
                <a:latin typeface="Calibri" panose="020F0502020204030204" pitchFamily="34" charset="0"/>
                <a:cs typeface="Calibri" panose="020F0502020204030204" pitchFamily="34" charset="0"/>
              </a:rPr>
              <a:t>cateter</a:t>
            </a:r>
            <a:r>
              <a:rPr lang="es-CL" sz="2000" dirty="0" smtClean="0">
                <a:latin typeface="Calibri" panose="020F0502020204030204" pitchFamily="34" charset="0"/>
                <a:cs typeface="Calibri" panose="020F0502020204030204" pitchFamily="34" charset="0"/>
              </a:rPr>
              <a:t> si </a:t>
            </a:r>
            <a:r>
              <a:rPr lang="es-CL" sz="2000" dirty="0">
                <a:latin typeface="Calibri" panose="020F0502020204030204" pitchFamily="34" charset="0"/>
                <a:cs typeface="Calibri" panose="020F0502020204030204" pitchFamily="34" charset="0"/>
              </a:rPr>
              <a:t>se puede tomar exámenes y administrar hemoderivados</a:t>
            </a:r>
            <a:r>
              <a:rPr lang="es-CL" sz="2000" dirty="0"/>
              <a:t>.</a:t>
            </a:r>
          </a:p>
        </p:txBody>
      </p:sp>
      <p:pic>
        <p:nvPicPr>
          <p:cNvPr id="4" name="Marcador de contenido 3"/>
          <p:cNvPicPr>
            <a:picLocks noGrp="1" noChangeAspect="1"/>
          </p:cNvPicPr>
          <p:nvPr>
            <p:ph idx="1"/>
          </p:nvPr>
        </p:nvPicPr>
        <p:blipFill>
          <a:blip r:embed="rId2"/>
          <a:stretch>
            <a:fillRect/>
          </a:stretch>
        </p:blipFill>
        <p:spPr>
          <a:xfrm>
            <a:off x="7160393" y="1145751"/>
            <a:ext cx="4595573" cy="4790477"/>
          </a:xfrm>
          <a:prstGeom prst="rect">
            <a:avLst/>
          </a:prstGeom>
        </p:spPr>
      </p:pic>
      <p:pic>
        <p:nvPicPr>
          <p:cNvPr id="5" name="Imagen 4"/>
          <p:cNvPicPr>
            <a:picLocks noChangeAspect="1"/>
          </p:cNvPicPr>
          <p:nvPr/>
        </p:nvPicPr>
        <p:blipFill>
          <a:blip r:embed="rId3"/>
          <a:stretch>
            <a:fillRect/>
          </a:stretch>
        </p:blipFill>
        <p:spPr>
          <a:xfrm rot="16200000">
            <a:off x="993189" y="417181"/>
            <a:ext cx="4790476" cy="6247619"/>
          </a:xfrm>
          <a:prstGeom prst="rect">
            <a:avLst/>
          </a:prstGeom>
        </p:spPr>
      </p:pic>
    </p:spTree>
    <p:extLst>
      <p:ext uri="{BB962C8B-B14F-4D97-AF65-F5344CB8AC3E}">
        <p14:creationId xmlns:p14="http://schemas.microsoft.com/office/powerpoint/2010/main" val="73931925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EF8BB53-894D-8961-1C12-185F1C790E66}"/>
              </a:ext>
            </a:extLst>
          </p:cNvPr>
          <p:cNvSpPr>
            <a:spLocks noGrp="1"/>
          </p:cNvSpPr>
          <p:nvPr>
            <p:ph type="ctrTitle"/>
          </p:nvPr>
        </p:nvSpPr>
        <p:spPr>
          <a:xfrm>
            <a:off x="628650" y="3725007"/>
            <a:ext cx="9144000" cy="618393"/>
          </a:xfrm>
        </p:spPr>
        <p:txBody>
          <a:bodyPr>
            <a:normAutofit/>
          </a:bodyPr>
          <a:lstStyle/>
          <a:p>
            <a:r>
              <a:rPr lang="es-CL" sz="2000" u="sng" dirty="0">
                <a:latin typeface="Calibri" panose="020F0502020204030204" pitchFamily="34" charset="0"/>
                <a:cs typeface="Calibri" panose="020F0502020204030204" pitchFamily="34" charset="0"/>
              </a:rPr>
              <a:t>Uso de ecografía en la instalación de catéteres centrales de inserción periférica (PICC)</a:t>
            </a:r>
          </a:p>
        </p:txBody>
      </p:sp>
      <p:sp>
        <p:nvSpPr>
          <p:cNvPr id="3" name="Subtítulo 2">
            <a:extLst>
              <a:ext uri="{FF2B5EF4-FFF2-40B4-BE49-F238E27FC236}">
                <a16:creationId xmlns="" xmlns:a16="http://schemas.microsoft.com/office/drawing/2014/main" id="{BCC8F1EB-31C9-7826-ABD5-45DAE9825A61}"/>
              </a:ext>
            </a:extLst>
          </p:cNvPr>
          <p:cNvSpPr>
            <a:spLocks noGrp="1"/>
          </p:cNvSpPr>
          <p:nvPr>
            <p:ph type="subTitle" idx="1"/>
          </p:nvPr>
        </p:nvSpPr>
        <p:spPr>
          <a:xfrm>
            <a:off x="1681163" y="4465149"/>
            <a:ext cx="9144000" cy="1569660"/>
          </a:xfrm>
        </p:spPr>
        <p:txBody>
          <a:bodyPr/>
          <a:lstStyle/>
          <a:p>
            <a:r>
              <a:rPr lang="es-CL" dirty="0">
                <a:solidFill>
                  <a:schemeClr val="accent2">
                    <a:lumMod val="75000"/>
                  </a:schemeClr>
                </a:solidFill>
                <a:latin typeface="Calibri" panose="020F0502020204030204" pitchFamily="34" charset="0"/>
                <a:cs typeface="Calibri" panose="020F0502020204030204" pitchFamily="34" charset="0"/>
              </a:rPr>
              <a:t>Innovación, seguridad y el rol creciente de enfermería</a:t>
            </a:r>
          </a:p>
          <a:p>
            <a:r>
              <a:rPr lang="es-CL" i="1" dirty="0">
                <a:solidFill>
                  <a:schemeClr val="accent2">
                    <a:lumMod val="75000"/>
                  </a:schemeClr>
                </a:solidFill>
                <a:latin typeface="Calibri" panose="020F0502020204030204" pitchFamily="34" charset="0"/>
                <a:cs typeface="Calibri" panose="020F0502020204030204" pitchFamily="34" charset="0"/>
              </a:rPr>
              <a:t>“Pasar de lo intuitivo a lo preciso”</a:t>
            </a:r>
          </a:p>
          <a:p>
            <a:r>
              <a:rPr lang="es-CL" i="1" dirty="0">
                <a:solidFill>
                  <a:schemeClr val="accent2">
                    <a:lumMod val="75000"/>
                  </a:schemeClr>
                </a:solidFill>
                <a:latin typeface="Calibri" panose="020F0502020204030204" pitchFamily="34" charset="0"/>
                <a:cs typeface="Calibri" panose="020F0502020204030204" pitchFamily="34" charset="0"/>
              </a:rPr>
              <a:t>“Ver lo que antes se hacía a ciegas”</a:t>
            </a:r>
          </a:p>
          <a:p>
            <a:endParaRPr lang="es-CL" dirty="0"/>
          </a:p>
        </p:txBody>
      </p:sp>
    </p:spTree>
    <p:extLst>
      <p:ext uri="{BB962C8B-B14F-4D97-AF65-F5344CB8AC3E}">
        <p14:creationId xmlns:p14="http://schemas.microsoft.com/office/powerpoint/2010/main" val="92756010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7AE051A-E0E4-6796-D282-63AE473310FF}"/>
              </a:ext>
            </a:extLst>
          </p:cNvPr>
          <p:cNvSpPr>
            <a:spLocks noGrp="1"/>
          </p:cNvSpPr>
          <p:nvPr>
            <p:ph type="title"/>
          </p:nvPr>
        </p:nvSpPr>
        <p:spPr>
          <a:xfrm>
            <a:off x="677334" y="355601"/>
            <a:ext cx="11053233" cy="504825"/>
          </a:xfrm>
        </p:spPr>
        <p:txBody>
          <a:bodyPr>
            <a:normAutofit/>
          </a:bodyPr>
          <a:lstStyle/>
          <a:p>
            <a:r>
              <a:rPr lang="es-CL" dirty="0">
                <a:latin typeface="Calibri" panose="020F0502020204030204" pitchFamily="34" charset="0"/>
                <a:cs typeface="Calibri" panose="020F0502020204030204" pitchFamily="34" charset="0"/>
              </a:rPr>
              <a:t>¿Por qué ecografía en accesos vasculares neonatales?</a:t>
            </a:r>
          </a:p>
        </p:txBody>
      </p:sp>
      <p:sp>
        <p:nvSpPr>
          <p:cNvPr id="3" name="Marcador de contenido 2">
            <a:extLst>
              <a:ext uri="{FF2B5EF4-FFF2-40B4-BE49-F238E27FC236}">
                <a16:creationId xmlns="" xmlns:a16="http://schemas.microsoft.com/office/drawing/2014/main" id="{36CC0492-4C94-BB92-4CE3-E95FCDB4A28F}"/>
              </a:ext>
            </a:extLst>
          </p:cNvPr>
          <p:cNvSpPr>
            <a:spLocks noGrp="1"/>
          </p:cNvSpPr>
          <p:nvPr>
            <p:ph sz="half" idx="1"/>
          </p:nvPr>
        </p:nvSpPr>
        <p:spPr>
          <a:xfrm>
            <a:off x="677334" y="1196974"/>
            <a:ext cx="5418666" cy="5165725"/>
          </a:xfrm>
        </p:spPr>
        <p:txBody>
          <a:bodyPr>
            <a:noAutofit/>
          </a:bodyPr>
          <a:lstStyle/>
          <a:p>
            <a:pPr marL="0" indent="0">
              <a:buNone/>
            </a:pPr>
            <a:r>
              <a:rPr lang="es-CL" sz="1600" b="1" dirty="0" smtClean="0">
                <a:solidFill>
                  <a:schemeClr val="accent2">
                    <a:lumMod val="75000"/>
                  </a:schemeClr>
                </a:solidFill>
                <a:latin typeface="Calibri" panose="020F0502020204030204" pitchFamily="34" charset="0"/>
                <a:cs typeface="Calibri" panose="020F0502020204030204" pitchFamily="34" charset="0"/>
              </a:rPr>
              <a:t>🩺 </a:t>
            </a:r>
            <a:r>
              <a:rPr lang="es-CL" sz="1600" b="1" dirty="0">
                <a:solidFill>
                  <a:schemeClr val="accent2">
                    <a:lumMod val="75000"/>
                  </a:schemeClr>
                </a:solidFill>
                <a:latin typeface="Calibri" panose="020F0502020204030204" pitchFamily="34" charset="0"/>
                <a:cs typeface="Calibri" panose="020F0502020204030204" pitchFamily="34" charset="0"/>
              </a:rPr>
              <a:t>Problemas frecuentes con la inserción “a ciegas”:</a:t>
            </a:r>
          </a:p>
          <a:p>
            <a:pPr>
              <a:buFont typeface="Arial" panose="020B0604020202020204" pitchFamily="34" charset="0"/>
              <a:buChar char="•"/>
            </a:pPr>
            <a:r>
              <a:rPr lang="es-CL" sz="1600" dirty="0">
                <a:solidFill>
                  <a:schemeClr val="accent2">
                    <a:lumMod val="75000"/>
                  </a:schemeClr>
                </a:solidFill>
                <a:latin typeface="Calibri" panose="020F0502020204030204" pitchFamily="34" charset="0"/>
                <a:cs typeface="Calibri" panose="020F0502020204030204" pitchFamily="34" charset="0"/>
              </a:rPr>
              <a:t>Vasos de </a:t>
            </a:r>
            <a:r>
              <a:rPr lang="es-CL" sz="1600" b="1" dirty="0">
                <a:solidFill>
                  <a:schemeClr val="accent2">
                    <a:lumMod val="75000"/>
                  </a:schemeClr>
                </a:solidFill>
                <a:latin typeface="Calibri" panose="020F0502020204030204" pitchFamily="34" charset="0"/>
                <a:cs typeface="Calibri" panose="020F0502020204030204" pitchFamily="34" charset="0"/>
              </a:rPr>
              <a:t>pequeño calibre, frágiles y poco visibles</a:t>
            </a:r>
            <a:r>
              <a:rPr lang="es-CL" sz="1600" dirty="0">
                <a:solidFill>
                  <a:schemeClr val="accent2">
                    <a:lumMod val="75000"/>
                  </a:schemeClr>
                </a:solidFill>
                <a:latin typeface="Calibri" panose="020F0502020204030204" pitchFamily="34" charset="0"/>
                <a:cs typeface="Calibri" panose="020F0502020204030204" pitchFamily="34" charset="0"/>
              </a:rPr>
              <a:t>.</a:t>
            </a:r>
          </a:p>
          <a:p>
            <a:pPr>
              <a:buFont typeface="Arial" panose="020B0604020202020204" pitchFamily="34" charset="0"/>
              <a:buChar char="•"/>
            </a:pPr>
            <a:r>
              <a:rPr lang="es-CL" sz="1600" dirty="0">
                <a:solidFill>
                  <a:schemeClr val="accent2">
                    <a:lumMod val="75000"/>
                  </a:schemeClr>
                </a:solidFill>
                <a:latin typeface="Calibri" panose="020F0502020204030204" pitchFamily="34" charset="0"/>
                <a:cs typeface="Calibri" panose="020F0502020204030204" pitchFamily="34" charset="0"/>
              </a:rPr>
              <a:t>Alta tasa de </a:t>
            </a:r>
            <a:r>
              <a:rPr lang="es-CL" sz="1600" b="1" dirty="0">
                <a:solidFill>
                  <a:schemeClr val="accent2">
                    <a:lumMod val="75000"/>
                  </a:schemeClr>
                </a:solidFill>
                <a:latin typeface="Calibri" panose="020F0502020204030204" pitchFamily="34" charset="0"/>
                <a:cs typeface="Calibri" panose="020F0502020204030204" pitchFamily="34" charset="0"/>
              </a:rPr>
              <a:t>fallas</a:t>
            </a:r>
            <a:r>
              <a:rPr lang="es-CL" sz="1600" dirty="0">
                <a:solidFill>
                  <a:schemeClr val="accent2">
                    <a:lumMod val="75000"/>
                  </a:schemeClr>
                </a:solidFill>
                <a:latin typeface="Calibri" panose="020F0502020204030204" pitchFamily="34" charset="0"/>
                <a:cs typeface="Calibri" panose="020F0502020204030204" pitchFamily="34" charset="0"/>
              </a:rPr>
              <a:t> en los primeros intentos de punción.</a:t>
            </a:r>
          </a:p>
          <a:p>
            <a:pPr>
              <a:buFont typeface="Arial" panose="020B0604020202020204" pitchFamily="34" charset="0"/>
              <a:buChar char="•"/>
            </a:pPr>
            <a:r>
              <a:rPr lang="es-CL" sz="1600" dirty="0">
                <a:solidFill>
                  <a:schemeClr val="accent2">
                    <a:lumMod val="75000"/>
                  </a:schemeClr>
                </a:solidFill>
                <a:latin typeface="Calibri" panose="020F0502020204030204" pitchFamily="34" charset="0"/>
                <a:cs typeface="Calibri" panose="020F0502020204030204" pitchFamily="34" charset="0"/>
              </a:rPr>
              <a:t>Múltiples intentos → </a:t>
            </a:r>
            <a:r>
              <a:rPr lang="es-CL" sz="1600" b="1" dirty="0">
                <a:solidFill>
                  <a:schemeClr val="accent2">
                    <a:lumMod val="75000"/>
                  </a:schemeClr>
                </a:solidFill>
                <a:latin typeface="Calibri" panose="020F0502020204030204" pitchFamily="34" charset="0"/>
                <a:cs typeface="Calibri" panose="020F0502020204030204" pitchFamily="34" charset="0"/>
              </a:rPr>
              <a:t>más dolor</a:t>
            </a:r>
            <a:r>
              <a:rPr lang="es-CL" sz="1600" dirty="0">
                <a:solidFill>
                  <a:schemeClr val="accent2">
                    <a:lumMod val="75000"/>
                  </a:schemeClr>
                </a:solidFill>
                <a:latin typeface="Calibri" panose="020F0502020204030204" pitchFamily="34" charset="0"/>
                <a:cs typeface="Calibri" panose="020F0502020204030204" pitchFamily="34" charset="0"/>
              </a:rPr>
              <a:t>, riesgo de infecciones, hematomas y extravasaciones.</a:t>
            </a:r>
          </a:p>
          <a:p>
            <a:pPr marL="0" indent="0">
              <a:buNone/>
            </a:pPr>
            <a:endParaRPr lang="es-CL" sz="1600" dirty="0">
              <a:solidFill>
                <a:schemeClr val="accent2">
                  <a:lumMod val="75000"/>
                </a:schemeClr>
              </a:solidFill>
              <a:latin typeface="Calibri" panose="020F0502020204030204" pitchFamily="34" charset="0"/>
              <a:cs typeface="Calibri" panose="020F0502020204030204" pitchFamily="34" charset="0"/>
            </a:endParaRPr>
          </a:p>
          <a:p>
            <a:pPr marL="0" indent="0">
              <a:buNone/>
            </a:pPr>
            <a:r>
              <a:rPr lang="es-CL" sz="1600" b="1" dirty="0">
                <a:solidFill>
                  <a:schemeClr val="accent2">
                    <a:lumMod val="75000"/>
                  </a:schemeClr>
                </a:solidFill>
                <a:latin typeface="Calibri" panose="020F0502020204030204" pitchFamily="34" charset="0"/>
                <a:cs typeface="Calibri" panose="020F0502020204030204" pitchFamily="34" charset="0"/>
              </a:rPr>
              <a:t>🌟 ¿Cómo ayuda la ecografía?:</a:t>
            </a:r>
          </a:p>
          <a:p>
            <a:r>
              <a:rPr lang="es-CL" sz="1600" dirty="0">
                <a:solidFill>
                  <a:schemeClr val="accent2">
                    <a:lumMod val="75000"/>
                  </a:schemeClr>
                </a:solidFill>
                <a:latin typeface="Calibri" panose="020F0502020204030204" pitchFamily="34" charset="0"/>
                <a:cs typeface="Calibri" panose="020F0502020204030204" pitchFamily="34" charset="0"/>
              </a:rPr>
              <a:t>“Pasamos de depender del tacto y la intuición… a ver lo que hacemos con precisión y seguridad.”</a:t>
            </a:r>
          </a:p>
          <a:p>
            <a:pPr>
              <a:buFont typeface="Arial" panose="020B0604020202020204" pitchFamily="34" charset="0"/>
              <a:buChar char="•"/>
            </a:pPr>
            <a:r>
              <a:rPr lang="es-CL" sz="1600" dirty="0">
                <a:solidFill>
                  <a:schemeClr val="accent2">
                    <a:lumMod val="75000"/>
                  </a:schemeClr>
                </a:solidFill>
                <a:latin typeface="Calibri" panose="020F0502020204030204" pitchFamily="34" charset="0"/>
                <a:cs typeface="Calibri" panose="020F0502020204030204" pitchFamily="34" charset="0"/>
              </a:rPr>
              <a:t>Guía </a:t>
            </a:r>
            <a:r>
              <a:rPr lang="es-CL" sz="1600" b="1" dirty="0">
                <a:solidFill>
                  <a:schemeClr val="accent2">
                    <a:lumMod val="75000"/>
                  </a:schemeClr>
                </a:solidFill>
                <a:latin typeface="Calibri" panose="020F0502020204030204" pitchFamily="34" charset="0"/>
                <a:cs typeface="Calibri" panose="020F0502020204030204" pitchFamily="34" charset="0"/>
              </a:rPr>
              <a:t>en tiempo real</a:t>
            </a:r>
            <a:r>
              <a:rPr lang="es-CL" sz="1600" dirty="0">
                <a:solidFill>
                  <a:schemeClr val="accent2">
                    <a:lumMod val="75000"/>
                  </a:schemeClr>
                </a:solidFill>
                <a:latin typeface="Calibri" panose="020F0502020204030204" pitchFamily="34" charset="0"/>
                <a:cs typeface="Calibri" panose="020F0502020204030204" pitchFamily="34" charset="0"/>
              </a:rPr>
              <a:t> para seleccionar el vaso ideal.</a:t>
            </a:r>
          </a:p>
          <a:p>
            <a:pPr>
              <a:buFont typeface="Arial" panose="020B0604020202020204" pitchFamily="34" charset="0"/>
              <a:buChar char="•"/>
            </a:pPr>
            <a:r>
              <a:rPr lang="es-CL" sz="1600" dirty="0">
                <a:solidFill>
                  <a:schemeClr val="accent2">
                    <a:lumMod val="75000"/>
                  </a:schemeClr>
                </a:solidFill>
                <a:latin typeface="Calibri" panose="020F0502020204030204" pitchFamily="34" charset="0"/>
                <a:cs typeface="Calibri" panose="020F0502020204030204" pitchFamily="34" charset="0"/>
              </a:rPr>
              <a:t>Mayor </a:t>
            </a:r>
            <a:r>
              <a:rPr lang="es-CL" sz="1600" b="1" dirty="0">
                <a:solidFill>
                  <a:schemeClr val="accent2">
                    <a:lumMod val="75000"/>
                  </a:schemeClr>
                </a:solidFill>
                <a:latin typeface="Calibri" panose="020F0502020204030204" pitchFamily="34" charset="0"/>
                <a:cs typeface="Calibri" panose="020F0502020204030204" pitchFamily="34" charset="0"/>
              </a:rPr>
              <a:t>tasa de éxito</a:t>
            </a:r>
            <a:r>
              <a:rPr lang="es-CL" sz="1600" dirty="0">
                <a:solidFill>
                  <a:schemeClr val="accent2">
                    <a:lumMod val="75000"/>
                  </a:schemeClr>
                </a:solidFill>
                <a:latin typeface="Calibri" panose="020F0502020204030204" pitchFamily="34" charset="0"/>
                <a:cs typeface="Calibri" panose="020F0502020204030204" pitchFamily="34" charset="0"/>
              </a:rPr>
              <a:t> en el primer intento.</a:t>
            </a:r>
          </a:p>
          <a:p>
            <a:pPr>
              <a:buFont typeface="Arial" panose="020B0604020202020204" pitchFamily="34" charset="0"/>
              <a:buChar char="•"/>
            </a:pPr>
            <a:r>
              <a:rPr lang="es-CL" sz="1600" dirty="0">
                <a:solidFill>
                  <a:schemeClr val="accent2">
                    <a:lumMod val="75000"/>
                  </a:schemeClr>
                </a:solidFill>
                <a:latin typeface="Calibri" panose="020F0502020204030204" pitchFamily="34" charset="0"/>
                <a:cs typeface="Calibri" panose="020F0502020204030204" pitchFamily="34" charset="0"/>
              </a:rPr>
              <a:t>Menor número de punciones → disminuye el trauma en el recién nacido.</a:t>
            </a:r>
          </a:p>
        </p:txBody>
      </p:sp>
      <p:pic>
        <p:nvPicPr>
          <p:cNvPr id="6" name="Marcador de contenido 5">
            <a:extLst>
              <a:ext uri="{FF2B5EF4-FFF2-40B4-BE49-F238E27FC236}">
                <a16:creationId xmlns="" xmlns:a16="http://schemas.microsoft.com/office/drawing/2014/main" id="{B5B03258-84EB-F3AC-9C8F-107FBB984462}"/>
              </a:ext>
            </a:extLst>
          </p:cNvPr>
          <p:cNvPicPr>
            <a:picLocks noGrp="1" noChangeAspect="1"/>
          </p:cNvPicPr>
          <p:nvPr>
            <p:ph sz="half" idx="2"/>
          </p:nvPr>
        </p:nvPicPr>
        <p:blipFill>
          <a:blip r:embed="rId2"/>
          <a:stretch>
            <a:fillRect/>
          </a:stretch>
        </p:blipFill>
        <p:spPr>
          <a:xfrm>
            <a:off x="6910388" y="2409881"/>
            <a:ext cx="4184035" cy="2701868"/>
          </a:xfrm>
        </p:spPr>
      </p:pic>
    </p:spTree>
    <p:extLst>
      <p:ext uri="{BB962C8B-B14F-4D97-AF65-F5344CB8AC3E}">
        <p14:creationId xmlns:p14="http://schemas.microsoft.com/office/powerpoint/2010/main" val="3539818423"/>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ESIZE" val="Yes"/>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DISA template">
  <a:themeElements>
    <a:clrScheme name="INDISA Colores">
      <a:dk1>
        <a:sysClr val="windowText" lastClr="000000"/>
      </a:dk1>
      <a:lt1>
        <a:sysClr val="window" lastClr="FFFFFF"/>
      </a:lt1>
      <a:dk2>
        <a:srgbClr val="3F9CD9"/>
      </a:dk2>
      <a:lt2>
        <a:srgbClr val="3F9CD9"/>
      </a:lt2>
      <a:accent1>
        <a:srgbClr val="3F9CD9"/>
      </a:accent1>
      <a:accent2>
        <a:srgbClr val="004F97"/>
      </a:accent2>
      <a:accent3>
        <a:srgbClr val="5BD078"/>
      </a:accent3>
      <a:accent4>
        <a:srgbClr val="A5D028"/>
      </a:accent4>
      <a:accent5>
        <a:srgbClr val="F5C040"/>
      </a:accent5>
      <a:accent6>
        <a:srgbClr val="05E0DB"/>
      </a:accent6>
      <a:hlink>
        <a:srgbClr val="0080FF"/>
      </a:hlink>
      <a:folHlink>
        <a:srgbClr val="5EAEFF"/>
      </a:folHlink>
    </a:clrScheme>
    <a:fontScheme name="NOV_WHITE_PIC">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3000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2"/>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30000">
            <a:ln>
              <a:noFill/>
            </a:ln>
            <a:solidFill>
              <a:srgbClr val="000000"/>
            </a:solidFill>
            <a:effectLst/>
            <a:latin typeface="Arial" charset="0"/>
            <a:ea typeface="ＭＳ Ｐゴシック" charset="0"/>
          </a:defRPr>
        </a:defPPr>
      </a:lstStyle>
    </a:lnDef>
  </a:objectDefaults>
  <a:extraClrSchemeLst>
    <a:extraClrScheme>
      <a:clrScheme name="NOV_WHITE_PIC 1">
        <a:dk1>
          <a:srgbClr val="000000"/>
        </a:dk1>
        <a:lt1>
          <a:srgbClr val="FFFFFF"/>
        </a:lt1>
        <a:dk2>
          <a:srgbClr val="634329"/>
        </a:dk2>
        <a:lt2>
          <a:srgbClr val="FFFFFF"/>
        </a:lt2>
        <a:accent1>
          <a:srgbClr val="FCAF17"/>
        </a:accent1>
        <a:accent2>
          <a:srgbClr val="EC8026"/>
        </a:accent2>
        <a:accent3>
          <a:srgbClr val="FFFFFF"/>
        </a:accent3>
        <a:accent4>
          <a:srgbClr val="000000"/>
        </a:accent4>
        <a:accent5>
          <a:srgbClr val="FDD4AB"/>
        </a:accent5>
        <a:accent6>
          <a:srgbClr val="D67321"/>
        </a:accent6>
        <a:hlink>
          <a:srgbClr val="E44C16"/>
        </a:hlink>
        <a:folHlink>
          <a:srgbClr val="92322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1524</TotalTime>
  <Words>1886</Words>
  <Application>Microsoft Office PowerPoint</Application>
  <PresentationFormat>Panorámica</PresentationFormat>
  <Paragraphs>189</Paragraphs>
  <Slides>27</Slides>
  <Notes>7</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27</vt:i4>
      </vt:variant>
    </vt:vector>
  </HeadingPairs>
  <TitlesOfParts>
    <vt:vector size="35" baseType="lpstr">
      <vt:lpstr>ＭＳ Ｐゴシック</vt:lpstr>
      <vt:lpstr>Arial</vt:lpstr>
      <vt:lpstr>Calibri</vt:lpstr>
      <vt:lpstr>Calibri Light</vt:lpstr>
      <vt:lpstr>Courier New</vt:lpstr>
      <vt:lpstr>Wingdings</vt:lpstr>
      <vt:lpstr>Custom Design</vt:lpstr>
      <vt:lpstr>INDISA template</vt:lpstr>
      <vt:lpstr>Presentación de PowerPoint</vt:lpstr>
      <vt:lpstr>Ruta de trabajo</vt:lpstr>
      <vt:lpstr>Marco teórico Accesos vasculares en Neonatologia</vt:lpstr>
      <vt:lpstr>Marco teórico Accesos vasculares en Neonatologia</vt:lpstr>
      <vt:lpstr>PICC line en Neonatologia</vt:lpstr>
      <vt:lpstr>PICC Line:</vt:lpstr>
      <vt:lpstr>Cateter de inserción periférica con técnica de seldinger de 3-4 french 1 o 2 lúmenes: Con este cateter si se puede tomar exámenes y administrar hemoderivados.</vt:lpstr>
      <vt:lpstr>Uso de ecografía en la instalación de catéteres centrales de inserción periférica (PICC)</vt:lpstr>
      <vt:lpstr>¿Por qué ecografía en accesos vasculares neonatales?</vt:lpstr>
      <vt:lpstr>Beneficios del uso de ecografía </vt:lpstr>
      <vt:lpstr>Modalidades de uso de ecografía en neonatología</vt:lpstr>
      <vt:lpstr>Experiencias en unidades clínicas – Chile y el mundo</vt:lpstr>
      <vt:lpstr>Requisitos, desafíos y visión de futuro</vt:lpstr>
      <vt:lpstr> Conclusiones y llamado a la acción</vt:lpstr>
      <vt:lpstr> Características de nuestro RN (De término o pre término)</vt:lpstr>
      <vt:lpstr>Presentación de PowerPoint</vt:lpstr>
      <vt:lpstr>  Vía venosa periférica:   Inserción por venas periféricas de una branula #24.  Mezclas con baja osmolaridad 600-800 mosm/lt, hasta SG10%. Desde distal a proximal. No administrar medicamentos vesicantes y/o irritantes.  Solo permite toma de examenes en la instalación. Tratamientos IV de corta duración.     ****SE debe lavar zona elegida a puncionar con agua y jabón neutro o clorhexidina, enjuagar bien. Aseptizar piel con Sachet de alcohol o clorhexidina.     </vt:lpstr>
      <vt:lpstr>          </vt:lpstr>
      <vt:lpstr> </vt:lpstr>
      <vt:lpstr>Catéter venoso umbilical:</vt:lpstr>
      <vt:lpstr>CICC</vt:lpstr>
      <vt:lpstr>CICC yugular interna</vt:lpstr>
      <vt:lpstr>Recomendaciones generales para todos los accesos vasc. neo:</vt:lpstr>
      <vt:lpstr>Recomendaciones generales para todos los accesos vasc. neo:</vt:lpstr>
      <vt:lpstr>Bibliografía:</vt:lpstr>
      <vt:lpstr>Referencias Bibliográficas</vt:lpstr>
      <vt:lpstr>GRACIAS…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Power BI</dc:creator>
  <cp:lastModifiedBy>Annete Navarrete</cp:lastModifiedBy>
  <cp:revision>208</cp:revision>
  <dcterms:created xsi:type="dcterms:W3CDTF">2016-09-04T11:54:55Z</dcterms:created>
  <dcterms:modified xsi:type="dcterms:W3CDTF">2025-07-03T14:19:14Z</dcterms:modified>
</cp:coreProperties>
</file>