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8" r:id="rId6"/>
    <p:sldId id="269" r:id="rId7"/>
    <p:sldId id="260" r:id="rId8"/>
    <p:sldId id="261" r:id="rId9"/>
    <p:sldId id="270" r:id="rId10"/>
    <p:sldId id="276" r:id="rId11"/>
    <p:sldId id="277" r:id="rId12"/>
    <p:sldId id="263" r:id="rId13"/>
    <p:sldId id="264" r:id="rId14"/>
    <p:sldId id="273" r:id="rId15"/>
    <p:sldId id="274" r:id="rId16"/>
    <p:sldId id="275" r:id="rId17"/>
    <p:sldId id="266" r:id="rId18"/>
    <p:sldId id="267"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DACE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CE7DF4-213B-485B-9C92-238384D9F091}" v="7" dt="2026-09-20T16:10:48.9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9" autoAdjust="0"/>
    <p:restoredTop sz="94660"/>
  </p:normalViewPr>
  <p:slideViewPr>
    <p:cSldViewPr snapToGrid="0" snapToObjects="1">
      <p:cViewPr>
        <p:scale>
          <a:sx n="87" d="100"/>
          <a:sy n="87" d="100"/>
        </p:scale>
        <p:origin x="528" y="-13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9/24/2026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9/24/2026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9/24/2026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9/24/2026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‹Nº›</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png"/><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6.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9.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1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6.png"/><Relationship Id="rId11" Type="http://schemas.openxmlformats.org/officeDocument/2006/relationships/image" Target="../media/image61.png"/><Relationship Id="rId5" Type="http://schemas.openxmlformats.org/officeDocument/2006/relationships/image" Target="../media/image55.png"/><Relationship Id="rId10" Type="http://schemas.openxmlformats.org/officeDocument/2006/relationships/image" Target="../media/image60.png"/><Relationship Id="rId4" Type="http://schemas.openxmlformats.org/officeDocument/2006/relationships/image" Target="../media/image54.png"/><Relationship Id="rId9" Type="http://schemas.openxmlformats.org/officeDocument/2006/relationships/image" Target="../media/image59.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sp>
        <p:nvSpPr>
          <p:cNvPr id="4" name="TextBox 3"/>
          <p:cNvSpPr txBox="1"/>
          <p:nvPr/>
        </p:nvSpPr>
        <p:spPr>
          <a:xfrm>
            <a:off x="3170634" y="2828032"/>
            <a:ext cx="5850731" cy="1182885"/>
          </a:xfrm>
          <a:prstGeom prst="rect">
            <a:avLst/>
          </a:prstGeom>
          <a:noFill/>
        </p:spPr>
        <p:txBody>
          <a:bodyPr wrap="square" lIns="0" tIns="0" rIns="0" bIns="0" anchor="t">
            <a:spAutoFit/>
          </a:bodyPr>
          <a:lstStyle/>
          <a:p>
            <a:pPr algn="ctr">
              <a:lnSpc>
                <a:spcPts val="4657"/>
              </a:lnSpc>
            </a:pPr>
            <a:r>
              <a:rPr sz="4050" b="1" i="0" u="none">
                <a:solidFill>
                  <a:srgbClr val="0F172A"/>
                </a:solidFill>
                <a:latin typeface="Outfit"/>
              </a:rPr>
              <a:t>Anquiloglosia y el </a:t>
            </a:r>
            <a:r>
              <a:rPr sz="4050" b="1" i="0" u="none">
                <a:solidFill>
                  <a:srgbClr val="0284C7"/>
                </a:solidFill>
                <a:latin typeface="Outfit"/>
              </a:rPr>
              <a:t>Boom</a:t>
            </a:r>
            <a:r>
              <a:t>
</a:t>
            </a:r>
            <a:r>
              <a:rPr sz="4050" b="1" i="0" u="none">
                <a:solidFill>
                  <a:srgbClr val="0F172A"/>
                </a:solidFill>
                <a:latin typeface="Outfit"/>
              </a:rPr>
              <a:t> de la Frenectomía</a:t>
            </a:r>
          </a:p>
        </p:txBody>
      </p:sp>
      <p:sp>
        <p:nvSpPr>
          <p:cNvPr id="5" name="TextBox 4"/>
          <p:cNvSpPr txBox="1"/>
          <p:nvPr/>
        </p:nvSpPr>
        <p:spPr>
          <a:xfrm>
            <a:off x="1809750" y="4201417"/>
            <a:ext cx="8572500" cy="571500"/>
          </a:xfrm>
          <a:prstGeom prst="rect">
            <a:avLst/>
          </a:prstGeom>
          <a:noFill/>
        </p:spPr>
        <p:txBody>
          <a:bodyPr wrap="square" lIns="0" tIns="0" rIns="0" bIns="0" anchor="t">
            <a:spAutoFit/>
          </a:bodyPr>
          <a:lstStyle/>
          <a:p>
            <a:pPr algn="ctr">
              <a:lnSpc>
                <a:spcPts val="2250"/>
              </a:lnSpc>
            </a:pPr>
            <a:r>
              <a:rPr sz="1500" b="0" i="0" u="none" dirty="0" err="1">
                <a:solidFill>
                  <a:srgbClr val="475569"/>
                </a:solidFill>
                <a:latin typeface="DM Sans"/>
              </a:rPr>
              <a:t>Evidencia</a:t>
            </a:r>
            <a:r>
              <a:rPr sz="1500" b="0" i="0" u="none" dirty="0">
                <a:solidFill>
                  <a:srgbClr val="475569"/>
                </a:solidFill>
                <a:latin typeface="DM Sans"/>
              </a:rPr>
              <a:t> </a:t>
            </a:r>
            <a:r>
              <a:rPr sz="1500" b="0" i="0" u="none" dirty="0" err="1">
                <a:solidFill>
                  <a:srgbClr val="475569"/>
                </a:solidFill>
                <a:latin typeface="DM Sans"/>
              </a:rPr>
              <a:t>científica</a:t>
            </a:r>
            <a:r>
              <a:rPr sz="1500" b="0" i="0" u="none" dirty="0">
                <a:solidFill>
                  <a:srgbClr val="475569"/>
                </a:solidFill>
                <a:latin typeface="DM Sans"/>
              </a:rPr>
              <a:t> actual, </a:t>
            </a:r>
            <a:r>
              <a:rPr sz="1500" b="0" i="0" u="none" dirty="0" err="1">
                <a:solidFill>
                  <a:srgbClr val="475569"/>
                </a:solidFill>
                <a:latin typeface="DM Sans"/>
              </a:rPr>
              <a:t>impacto</a:t>
            </a:r>
            <a:r>
              <a:rPr sz="1500" b="0" i="0" u="none" dirty="0">
                <a:solidFill>
                  <a:srgbClr val="475569"/>
                </a:solidFill>
                <a:latin typeface="DM Sans"/>
              </a:rPr>
              <a:t> de redes </a:t>
            </a:r>
            <a:r>
              <a:rPr sz="1500" b="0" i="0" u="none" dirty="0" err="1">
                <a:solidFill>
                  <a:srgbClr val="475569"/>
                </a:solidFill>
                <a:latin typeface="DM Sans"/>
              </a:rPr>
              <a:t>sociales</a:t>
            </a:r>
            <a:r>
              <a:rPr sz="1500" b="0" i="0" u="none" dirty="0">
                <a:solidFill>
                  <a:srgbClr val="475569"/>
                </a:solidFill>
                <a:latin typeface="DM Sans"/>
              </a:rPr>
              <a:t> y </a:t>
            </a:r>
            <a:r>
              <a:rPr sz="1500" b="0" i="0" u="none" dirty="0" err="1">
                <a:solidFill>
                  <a:srgbClr val="475569"/>
                </a:solidFill>
                <a:latin typeface="DM Sans"/>
              </a:rPr>
              <a:t>manejo</a:t>
            </a:r>
            <a:r>
              <a:rPr sz="1500" b="0" i="0" u="none" dirty="0">
                <a:solidFill>
                  <a:srgbClr val="475569"/>
                </a:solidFill>
                <a:latin typeface="DM Sans"/>
              </a:rPr>
              <a:t> </a:t>
            </a:r>
            <a:r>
              <a:rPr sz="1500" b="0" i="0" u="none" dirty="0" err="1">
                <a:solidFill>
                  <a:srgbClr val="475569"/>
                </a:solidFill>
                <a:latin typeface="DM Sans"/>
              </a:rPr>
              <a:t>responsable</a:t>
            </a:r>
            <a:r>
              <a:rPr sz="1500" b="0" i="0" u="none" dirty="0">
                <a:solidFill>
                  <a:srgbClr val="475569"/>
                </a:solidFill>
                <a:latin typeface="DM Sans"/>
              </a:rPr>
              <a:t> </a:t>
            </a:r>
            <a:r>
              <a:rPr sz="1500" b="0" i="0" u="none" dirty="0" err="1">
                <a:solidFill>
                  <a:srgbClr val="475569"/>
                </a:solidFill>
                <a:latin typeface="DM Sans"/>
              </a:rPr>
              <a:t>en</a:t>
            </a:r>
            <a:r>
              <a:rPr sz="1500" b="0" i="0" u="none" dirty="0">
                <a:solidFill>
                  <a:srgbClr val="475569"/>
                </a:solidFill>
                <a:latin typeface="DM Sans"/>
              </a:rPr>
              <a:t> la </a:t>
            </a:r>
            <a:r>
              <a:rPr sz="1500" b="0" i="0" u="none" dirty="0" err="1">
                <a:solidFill>
                  <a:srgbClr val="475569"/>
                </a:solidFill>
                <a:latin typeface="DM Sans"/>
              </a:rPr>
              <a:t>lactancia</a:t>
            </a:r>
            <a:r>
              <a:rPr sz="1500" b="0" i="0" u="none" dirty="0">
                <a:solidFill>
                  <a:srgbClr val="475569"/>
                </a:solidFill>
                <a:latin typeface="DM Sans"/>
              </a:rPr>
              <a:t> </a:t>
            </a:r>
            <a:r>
              <a:rPr sz="1500" b="0" i="0" u="none" dirty="0" err="1">
                <a:solidFill>
                  <a:srgbClr val="475569"/>
                </a:solidFill>
                <a:latin typeface="DM Sans"/>
              </a:rPr>
              <a:t>materna</a:t>
            </a:r>
            <a:r>
              <a:rPr sz="1500" b="0" i="0" u="none" dirty="0">
                <a:solidFill>
                  <a:srgbClr val="475569"/>
                </a:solidFill>
                <a:latin typeface="DM Sans"/>
              </a:rPr>
              <a:t>.</a:t>
            </a:r>
          </a:p>
        </p:txBody>
      </p:sp>
      <p:pic>
        <p:nvPicPr>
          <p:cNvPr id="13" name="Picture 2" descr="CLINICA INDISA">
            <a:extLst>
              <a:ext uri="{FF2B5EF4-FFF2-40B4-BE49-F238E27FC236}">
                <a16:creationId xmlns:a16="http://schemas.microsoft.com/office/drawing/2014/main" id="{B3DF94BC-A17E-8CE2-1CBA-60FE8B60F4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65495" y="1002406"/>
            <a:ext cx="1239069" cy="124460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logo Neored">
            <a:extLst>
              <a:ext uri="{FF2B5EF4-FFF2-40B4-BE49-F238E27FC236}">
                <a16:creationId xmlns:a16="http://schemas.microsoft.com/office/drawing/2014/main" id="{4DFFBB93-3199-35AD-A1E2-5BB338C3B2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982" y="1002406"/>
            <a:ext cx="1501093" cy="12350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19050" y="0"/>
            <a:ext cx="12192000" cy="6858000"/>
          </a:xfrm>
          <a:prstGeom prst="rect">
            <a:avLst/>
          </a:prstGeom>
        </p:spPr>
      </p:pic>
      <p:pic>
        <p:nvPicPr>
          <p:cNvPr id="3" name="Picture 2" descr="image.png"/>
          <p:cNvPicPr>
            <a:picLocks noChangeAspect="1"/>
          </p:cNvPicPr>
          <p:nvPr/>
        </p:nvPicPr>
        <p:blipFill>
          <a:blip r:embed="rId3"/>
          <a:stretch>
            <a:fillRect/>
          </a:stretch>
        </p:blipFill>
        <p:spPr>
          <a:xfrm>
            <a:off x="571500" y="2000250"/>
            <a:ext cx="5334000" cy="3571875"/>
          </a:xfrm>
          <a:prstGeom prst="rect">
            <a:avLst/>
          </a:prstGeom>
        </p:spPr>
      </p:pic>
      <p:pic>
        <p:nvPicPr>
          <p:cNvPr id="4" name="Picture 3" descr="image.png"/>
          <p:cNvPicPr>
            <a:picLocks noChangeAspect="1"/>
          </p:cNvPicPr>
          <p:nvPr/>
        </p:nvPicPr>
        <p:blipFill>
          <a:blip r:embed="rId4"/>
          <a:stretch>
            <a:fillRect/>
          </a:stretch>
        </p:blipFill>
        <p:spPr>
          <a:xfrm>
            <a:off x="6286500" y="2000250"/>
            <a:ext cx="5334000" cy="3571875"/>
          </a:xfrm>
          <a:prstGeom prst="rect">
            <a:avLst/>
          </a:prstGeom>
        </p:spPr>
      </p:pic>
      <p:pic>
        <p:nvPicPr>
          <p:cNvPr id="5" name="Picture 4" descr="image.png"/>
          <p:cNvPicPr>
            <a:picLocks noChangeAspect="1"/>
          </p:cNvPicPr>
          <p:nvPr/>
        </p:nvPicPr>
        <p:blipFill>
          <a:blip r:embed="rId5"/>
          <a:stretch>
            <a:fillRect/>
          </a:stretch>
        </p:blipFill>
        <p:spPr>
          <a:xfrm>
            <a:off x="904875" y="4362450"/>
            <a:ext cx="4705350" cy="914400"/>
          </a:xfrm>
          <a:prstGeom prst="rect">
            <a:avLst/>
          </a:prstGeom>
        </p:spPr>
      </p:pic>
      <p:pic>
        <p:nvPicPr>
          <p:cNvPr id="6" name="Picture 5" descr="image.png"/>
          <p:cNvPicPr>
            <a:picLocks noChangeAspect="1"/>
          </p:cNvPicPr>
          <p:nvPr/>
        </p:nvPicPr>
        <p:blipFill>
          <a:blip r:embed="rId6"/>
          <a:stretch>
            <a:fillRect/>
          </a:stretch>
        </p:blipFill>
        <p:spPr>
          <a:xfrm>
            <a:off x="6619875" y="4105275"/>
            <a:ext cx="4705350" cy="914400"/>
          </a:xfrm>
          <a:prstGeom prst="rect">
            <a:avLst/>
          </a:prstGeom>
        </p:spPr>
      </p:pic>
      <p:sp>
        <p:nvSpPr>
          <p:cNvPr id="7" name="TextBox 6"/>
          <p:cNvSpPr txBox="1"/>
          <p:nvPr/>
        </p:nvSpPr>
        <p:spPr>
          <a:xfrm>
            <a:off x="904875" y="2790825"/>
            <a:ext cx="4940617" cy="285750"/>
          </a:xfrm>
          <a:prstGeom prst="rect">
            <a:avLst/>
          </a:prstGeom>
          <a:noFill/>
        </p:spPr>
        <p:txBody>
          <a:bodyPr wrap="square" lIns="0" tIns="0" rIns="0" bIns="0" anchor="t">
            <a:spAutoFit/>
          </a:bodyPr>
          <a:lstStyle/>
          <a:p>
            <a:pPr algn="l"/>
            <a:r>
              <a:rPr sz="1800" b="0" i="0" u="none">
                <a:solidFill>
                  <a:srgbClr val="0369A1"/>
                </a:solidFill>
                <a:latin typeface="Outfit SemiBold"/>
              </a:rPr>
              <a:t>La Explosión en la Práctica</a:t>
            </a:r>
          </a:p>
        </p:txBody>
      </p:sp>
      <p:sp>
        <p:nvSpPr>
          <p:cNvPr id="8" name="TextBox 7"/>
          <p:cNvSpPr txBox="1"/>
          <p:nvPr/>
        </p:nvSpPr>
        <p:spPr>
          <a:xfrm>
            <a:off x="904875" y="3190875"/>
            <a:ext cx="4705350" cy="1028700"/>
          </a:xfrm>
          <a:prstGeom prst="rect">
            <a:avLst/>
          </a:prstGeom>
          <a:noFill/>
        </p:spPr>
        <p:txBody>
          <a:bodyPr wrap="square" lIns="0" tIns="0" rIns="0" bIns="0" anchor="t">
            <a:spAutoFit/>
          </a:bodyPr>
          <a:lstStyle/>
          <a:p>
            <a:pPr algn="l">
              <a:lnSpc>
                <a:spcPts val="2025"/>
              </a:lnSpc>
            </a:pPr>
            <a:r>
              <a:rPr sz="1350" b="0" i="0" u="none" dirty="0">
                <a:solidFill>
                  <a:srgbClr val="334155"/>
                </a:solidFill>
                <a:latin typeface="DM Sans"/>
              </a:rPr>
              <a:t>En </a:t>
            </a:r>
            <a:r>
              <a:rPr sz="1350" b="0" i="0" u="none" dirty="0" err="1">
                <a:solidFill>
                  <a:srgbClr val="334155"/>
                </a:solidFill>
                <a:latin typeface="DM Sans"/>
              </a:rPr>
              <a:t>pocos</a:t>
            </a:r>
            <a:r>
              <a:rPr sz="1350" b="0" i="0" u="none" dirty="0">
                <a:solidFill>
                  <a:srgbClr val="334155"/>
                </a:solidFill>
                <a:latin typeface="DM Sans"/>
              </a:rPr>
              <a:t> </a:t>
            </a:r>
            <a:r>
              <a:rPr sz="1350" b="0" i="0" u="none" dirty="0" err="1">
                <a:solidFill>
                  <a:srgbClr val="334155"/>
                </a:solidFill>
                <a:latin typeface="DM Sans"/>
              </a:rPr>
              <a:t>años</a:t>
            </a:r>
            <a:r>
              <a:rPr sz="1350" b="0" i="0" u="none" dirty="0">
                <a:solidFill>
                  <a:srgbClr val="334155"/>
                </a:solidFill>
                <a:latin typeface="DM Sans"/>
              </a:rPr>
              <a:t> </a:t>
            </a:r>
            <a:r>
              <a:rPr sz="1350" b="0" i="0" u="none" dirty="0" err="1">
                <a:solidFill>
                  <a:srgbClr val="334155"/>
                </a:solidFill>
                <a:latin typeface="DM Sans"/>
              </a:rPr>
              <a:t>hemos</a:t>
            </a:r>
            <a:r>
              <a:rPr sz="1350" b="0" i="0" u="none" dirty="0">
                <a:solidFill>
                  <a:srgbClr val="334155"/>
                </a:solidFill>
                <a:latin typeface="DM Sans"/>
              </a:rPr>
              <a:t> </a:t>
            </a:r>
            <a:r>
              <a:rPr sz="1350" b="0" i="0" u="none" dirty="0" err="1">
                <a:solidFill>
                  <a:srgbClr val="334155"/>
                </a:solidFill>
                <a:latin typeface="DM Sans"/>
              </a:rPr>
              <a:t>pasado</a:t>
            </a:r>
            <a:r>
              <a:rPr sz="1350" b="0" i="0" u="none" dirty="0">
                <a:solidFill>
                  <a:srgbClr val="334155"/>
                </a:solidFill>
                <a:latin typeface="DM Sans"/>
              </a:rPr>
              <a:t> de </a:t>
            </a:r>
            <a:r>
              <a:rPr sz="1350" b="0" i="0" u="none" dirty="0" err="1">
                <a:solidFill>
                  <a:srgbClr val="334155"/>
                </a:solidFill>
                <a:latin typeface="DM Sans"/>
              </a:rPr>
              <a:t>considerar</a:t>
            </a:r>
            <a:r>
              <a:rPr sz="1350" b="0" i="0" u="none" dirty="0">
                <a:solidFill>
                  <a:srgbClr val="334155"/>
                </a:solidFill>
                <a:latin typeface="DM Sans"/>
              </a:rPr>
              <a:t> la </a:t>
            </a:r>
            <a:r>
              <a:rPr sz="1350" b="0" i="0" u="none" dirty="0" err="1">
                <a:solidFill>
                  <a:srgbClr val="334155"/>
                </a:solidFill>
                <a:latin typeface="DM Sans"/>
              </a:rPr>
              <a:t>frenectomía</a:t>
            </a:r>
            <a:r>
              <a:rPr sz="1350" b="0" i="0" u="none" dirty="0">
                <a:solidFill>
                  <a:srgbClr val="334155"/>
                </a:solidFill>
                <a:latin typeface="DM Sans"/>
              </a:rPr>
              <a:t> un </a:t>
            </a:r>
            <a:r>
              <a:rPr sz="1350" b="0" i="0" u="none" dirty="0" err="1">
                <a:solidFill>
                  <a:srgbClr val="334155"/>
                </a:solidFill>
                <a:latin typeface="DM Sans"/>
              </a:rPr>
              <a:t>procedimiento</a:t>
            </a:r>
            <a:r>
              <a:rPr sz="1350" b="0" i="0" u="none" dirty="0">
                <a:solidFill>
                  <a:srgbClr val="334155"/>
                </a:solidFill>
                <a:latin typeface="DM Sans"/>
              </a:rPr>
              <a:t> </a:t>
            </a:r>
            <a:r>
              <a:rPr sz="1350" b="0" i="0" u="none" dirty="0" err="1">
                <a:solidFill>
                  <a:srgbClr val="334155"/>
                </a:solidFill>
                <a:latin typeface="DM Sans"/>
              </a:rPr>
              <a:t>excepcional</a:t>
            </a:r>
            <a:r>
              <a:rPr sz="1350" b="0" i="0" u="none" dirty="0">
                <a:solidFill>
                  <a:srgbClr val="334155"/>
                </a:solidFill>
                <a:latin typeface="DM Sans"/>
              </a:rPr>
              <a:t> a </a:t>
            </a:r>
            <a:r>
              <a:rPr sz="1350" b="0" i="0" u="none" dirty="0" err="1">
                <a:solidFill>
                  <a:srgbClr val="334155"/>
                </a:solidFill>
                <a:latin typeface="DM Sans"/>
              </a:rPr>
              <a:t>observar</a:t>
            </a:r>
            <a:r>
              <a:rPr sz="1350" b="0" i="0" u="none" dirty="0">
                <a:solidFill>
                  <a:srgbClr val="334155"/>
                </a:solidFill>
                <a:latin typeface="DM Sans"/>
              </a:rPr>
              <a:t> un </a:t>
            </a:r>
            <a:r>
              <a:rPr sz="1350" b="0" i="0" u="none" dirty="0" err="1">
                <a:solidFill>
                  <a:srgbClr val="334155"/>
                </a:solidFill>
                <a:latin typeface="DM Sans"/>
              </a:rPr>
              <a:t>aumento</a:t>
            </a:r>
            <a:r>
              <a:rPr sz="1350" b="0" i="0" u="none" dirty="0">
                <a:solidFill>
                  <a:srgbClr val="334155"/>
                </a:solidFill>
                <a:latin typeface="DM Sans"/>
              </a:rPr>
              <a:t> </a:t>
            </a:r>
            <a:r>
              <a:rPr sz="1350" b="0" i="0" u="none" dirty="0" err="1">
                <a:solidFill>
                  <a:srgbClr val="334155"/>
                </a:solidFill>
                <a:latin typeface="DM Sans"/>
              </a:rPr>
              <a:t>masivo</a:t>
            </a:r>
            <a:r>
              <a:rPr sz="1350" b="0" i="0" u="none" dirty="0">
                <a:solidFill>
                  <a:srgbClr val="334155"/>
                </a:solidFill>
                <a:latin typeface="DM Sans"/>
              </a:rPr>
              <a:t> de </a:t>
            </a:r>
            <a:r>
              <a:rPr sz="1350" b="0" i="0" u="none" dirty="0" err="1">
                <a:solidFill>
                  <a:srgbClr val="334155"/>
                </a:solidFill>
                <a:latin typeface="DM Sans"/>
              </a:rPr>
              <a:t>diagnósticos</a:t>
            </a:r>
            <a:r>
              <a:rPr sz="1350" b="0" i="0" u="none" dirty="0">
                <a:solidFill>
                  <a:srgbClr val="334155"/>
                </a:solidFill>
                <a:latin typeface="DM Sans"/>
              </a:rPr>
              <a:t> y </a:t>
            </a:r>
            <a:r>
              <a:rPr sz="1350" b="0" i="0" u="none" dirty="0" err="1">
                <a:solidFill>
                  <a:srgbClr val="334155"/>
                </a:solidFill>
                <a:latin typeface="DM Sans"/>
              </a:rPr>
              <a:t>cirugías</a:t>
            </a:r>
            <a:r>
              <a:rPr sz="1350" b="0" i="0" u="none" dirty="0">
                <a:solidFill>
                  <a:srgbClr val="334155"/>
                </a:solidFill>
                <a:latin typeface="DM Sans"/>
              </a:rPr>
              <a:t> </a:t>
            </a:r>
            <a:r>
              <a:rPr sz="1350" b="0" i="0" u="none" dirty="0" err="1">
                <a:solidFill>
                  <a:srgbClr val="334155"/>
                </a:solidFill>
                <a:latin typeface="DM Sans"/>
              </a:rPr>
              <a:t>en</a:t>
            </a:r>
            <a:r>
              <a:rPr sz="1350" b="0" i="0" u="none" dirty="0">
                <a:solidFill>
                  <a:srgbClr val="334155"/>
                </a:solidFill>
                <a:latin typeface="DM Sans"/>
              </a:rPr>
              <a:t> </a:t>
            </a:r>
            <a:r>
              <a:rPr sz="1350" b="0" i="0" u="none" dirty="0" err="1">
                <a:solidFill>
                  <a:srgbClr val="334155"/>
                </a:solidFill>
                <a:latin typeface="DM Sans"/>
              </a:rPr>
              <a:t>recién</a:t>
            </a:r>
            <a:r>
              <a:rPr sz="1350" b="0" i="0" u="none" dirty="0">
                <a:solidFill>
                  <a:srgbClr val="334155"/>
                </a:solidFill>
                <a:latin typeface="DM Sans"/>
              </a:rPr>
              <a:t> </a:t>
            </a:r>
            <a:r>
              <a:rPr sz="1350" b="0" i="0" u="none" dirty="0" err="1">
                <a:solidFill>
                  <a:srgbClr val="334155"/>
                </a:solidFill>
                <a:latin typeface="DM Sans"/>
              </a:rPr>
              <a:t>nacidos</a:t>
            </a:r>
            <a:r>
              <a:rPr sz="1350" b="0" i="0" u="none" dirty="0">
                <a:solidFill>
                  <a:srgbClr val="334155"/>
                </a:solidFill>
                <a:latin typeface="DM Sans"/>
              </a:rPr>
              <a:t>.</a:t>
            </a:r>
          </a:p>
        </p:txBody>
      </p:sp>
      <p:sp>
        <p:nvSpPr>
          <p:cNvPr id="9" name="TextBox 8"/>
          <p:cNvSpPr txBox="1"/>
          <p:nvPr/>
        </p:nvSpPr>
        <p:spPr>
          <a:xfrm>
            <a:off x="6619875" y="2790825"/>
            <a:ext cx="4940617" cy="285750"/>
          </a:xfrm>
          <a:prstGeom prst="rect">
            <a:avLst/>
          </a:prstGeom>
          <a:noFill/>
        </p:spPr>
        <p:txBody>
          <a:bodyPr wrap="square" lIns="0" tIns="0" rIns="0" bIns="0" anchor="t">
            <a:spAutoFit/>
          </a:bodyPr>
          <a:lstStyle/>
          <a:p>
            <a:pPr algn="l"/>
            <a:r>
              <a:rPr sz="1800" b="0" i="0" u="none">
                <a:solidFill>
                  <a:srgbClr val="0369A1"/>
                </a:solidFill>
                <a:latin typeface="Outfit SemiBold"/>
              </a:rPr>
              <a:t>¿Qué cambió en la Medicina?</a:t>
            </a:r>
          </a:p>
        </p:txBody>
      </p:sp>
      <p:sp>
        <p:nvSpPr>
          <p:cNvPr id="10" name="TextBox 9"/>
          <p:cNvSpPr txBox="1"/>
          <p:nvPr/>
        </p:nvSpPr>
        <p:spPr>
          <a:xfrm>
            <a:off x="6619875" y="3190875"/>
            <a:ext cx="4705350" cy="771525"/>
          </a:xfrm>
          <a:prstGeom prst="rect">
            <a:avLst/>
          </a:prstGeom>
          <a:noFill/>
        </p:spPr>
        <p:txBody>
          <a:bodyPr wrap="square" lIns="0" tIns="0" rIns="0" bIns="0" anchor="t">
            <a:spAutoFit/>
          </a:bodyPr>
          <a:lstStyle/>
          <a:p>
            <a:pPr algn="l">
              <a:lnSpc>
                <a:spcPts val="2025"/>
              </a:lnSpc>
            </a:pPr>
            <a:r>
              <a:rPr sz="1350" b="1" i="0" u="none">
                <a:solidFill>
                  <a:srgbClr val="334155"/>
                </a:solidFill>
                <a:latin typeface="DM Sans"/>
              </a:rPr>
              <a:t>NADA ha cambiado desde la evidencia médica.</a:t>
            </a:r>
            <a:r>
              <a:rPr sz="1350" b="0" i="0" u="none">
                <a:solidFill>
                  <a:srgbClr val="334155"/>
                </a:solidFill>
                <a:latin typeface="DM Sans"/>
              </a:rPr>
              <a:t> No hay nuevos consensos ni estudios de alta calidad que respalden cortar más frenillos que antes.</a:t>
            </a:r>
          </a:p>
        </p:txBody>
      </p:sp>
      <p:pic>
        <p:nvPicPr>
          <p:cNvPr id="11" name="Picture 10" descr="image.png"/>
          <p:cNvPicPr>
            <a:picLocks noChangeAspect="1"/>
          </p:cNvPicPr>
          <p:nvPr/>
        </p:nvPicPr>
        <p:blipFill>
          <a:blip r:embed="rId7"/>
          <a:stretch>
            <a:fillRect/>
          </a:stretch>
        </p:blipFill>
        <p:spPr>
          <a:xfrm>
            <a:off x="904875" y="2333625"/>
            <a:ext cx="342900" cy="304800"/>
          </a:xfrm>
          <a:prstGeom prst="rect">
            <a:avLst/>
          </a:prstGeom>
        </p:spPr>
      </p:pic>
      <p:sp>
        <p:nvSpPr>
          <p:cNvPr id="12" name="TextBox 11"/>
          <p:cNvSpPr txBox="1"/>
          <p:nvPr/>
        </p:nvSpPr>
        <p:spPr>
          <a:xfrm>
            <a:off x="1143000" y="4562475"/>
            <a:ext cx="4229100" cy="514350"/>
          </a:xfrm>
          <a:prstGeom prst="rect">
            <a:avLst/>
          </a:prstGeom>
          <a:noFill/>
        </p:spPr>
        <p:txBody>
          <a:bodyPr wrap="square" lIns="171450" tIns="0" rIns="0" bIns="0" anchor="t">
            <a:spAutoFit/>
          </a:bodyPr>
          <a:lstStyle/>
          <a:p>
            <a:pPr algn="l">
              <a:lnSpc>
                <a:spcPts val="2025"/>
              </a:lnSpc>
            </a:pPr>
            <a:r>
              <a:rPr sz="1350" b="0" i="0" u="none" dirty="0">
                <a:solidFill>
                  <a:srgbClr val="991B1B"/>
                </a:solidFill>
                <a:latin typeface="DM Sans Medium"/>
              </a:rPr>
              <a:t>"No se </a:t>
            </a:r>
            <a:r>
              <a:rPr sz="1350" b="0" i="0" u="none" dirty="0" err="1">
                <a:solidFill>
                  <a:srgbClr val="991B1B"/>
                </a:solidFill>
                <a:latin typeface="DM Sans Medium"/>
              </a:rPr>
              <a:t>cortaba</a:t>
            </a:r>
            <a:r>
              <a:rPr sz="1350" b="0" i="0" u="none" dirty="0">
                <a:solidFill>
                  <a:srgbClr val="991B1B"/>
                </a:solidFill>
                <a:latin typeface="DM Sans Medium"/>
              </a:rPr>
              <a:t> y </a:t>
            </a:r>
            <a:r>
              <a:rPr sz="1350" b="0" i="0" u="none" dirty="0" err="1">
                <a:solidFill>
                  <a:srgbClr val="991B1B"/>
                </a:solidFill>
                <a:latin typeface="DM Sans Medium"/>
              </a:rPr>
              <a:t>súbitamente</a:t>
            </a:r>
            <a:r>
              <a:rPr sz="1350" b="0" i="0" u="none" dirty="0">
                <a:solidFill>
                  <a:srgbClr val="991B1B"/>
                </a:solidFill>
                <a:latin typeface="DM Sans Medium"/>
              </a:rPr>
              <a:t> </a:t>
            </a:r>
            <a:r>
              <a:rPr sz="1350" b="0" i="0" u="none" dirty="0" err="1">
                <a:solidFill>
                  <a:srgbClr val="991B1B"/>
                </a:solidFill>
                <a:latin typeface="DM Sans Medium"/>
              </a:rPr>
              <a:t>muchos</a:t>
            </a:r>
            <a:r>
              <a:rPr sz="1350" b="0" i="0" u="none" dirty="0">
                <a:solidFill>
                  <a:srgbClr val="991B1B"/>
                </a:solidFill>
                <a:latin typeface="DM Sans Medium"/>
              </a:rPr>
              <a:t> </a:t>
            </a:r>
            <a:r>
              <a:rPr sz="1350" b="0" i="0" u="none" dirty="0" err="1">
                <a:solidFill>
                  <a:srgbClr val="991B1B"/>
                </a:solidFill>
                <a:latin typeface="DM Sans Medium"/>
              </a:rPr>
              <a:t>están</a:t>
            </a:r>
            <a:r>
              <a:rPr sz="1350" b="0" i="0" u="none" dirty="0">
                <a:solidFill>
                  <a:srgbClr val="991B1B"/>
                </a:solidFill>
                <a:latin typeface="DM Sans Medium"/>
              </a:rPr>
              <a:t> </a:t>
            </a:r>
            <a:r>
              <a:rPr sz="1350" b="0" i="0" u="none" dirty="0" err="1">
                <a:solidFill>
                  <a:srgbClr val="991B1B"/>
                </a:solidFill>
                <a:latin typeface="DM Sans Medium"/>
              </a:rPr>
              <a:t>cortando</a:t>
            </a:r>
            <a:r>
              <a:rPr sz="1350" b="0" i="0" u="none" dirty="0">
                <a:solidFill>
                  <a:srgbClr val="991B1B"/>
                </a:solidFill>
                <a:latin typeface="DM Sans Medium"/>
              </a:rPr>
              <a:t> </a:t>
            </a:r>
            <a:r>
              <a:rPr sz="1350" b="0" i="0" u="none" dirty="0" err="1">
                <a:solidFill>
                  <a:srgbClr val="991B1B"/>
                </a:solidFill>
                <a:latin typeface="DM Sans Medium"/>
              </a:rPr>
              <a:t>en</a:t>
            </a:r>
            <a:r>
              <a:rPr sz="1350" b="0" i="0" u="none" dirty="0">
                <a:solidFill>
                  <a:srgbClr val="991B1B"/>
                </a:solidFill>
                <a:latin typeface="DM Sans Medium"/>
              </a:rPr>
              <a:t> </a:t>
            </a:r>
            <a:r>
              <a:rPr sz="1350" b="0" i="0" u="none" dirty="0" err="1">
                <a:solidFill>
                  <a:srgbClr val="991B1B"/>
                </a:solidFill>
                <a:latin typeface="DM Sans Medium"/>
              </a:rPr>
              <a:t>todo</a:t>
            </a:r>
            <a:r>
              <a:rPr sz="1350" b="0" i="0" u="none" dirty="0">
                <a:solidFill>
                  <a:srgbClr val="991B1B"/>
                </a:solidFill>
                <a:latin typeface="DM Sans Medium"/>
              </a:rPr>
              <a:t> el </a:t>
            </a:r>
            <a:r>
              <a:rPr sz="1350" b="0" i="0" u="none" dirty="0" err="1">
                <a:solidFill>
                  <a:srgbClr val="991B1B"/>
                </a:solidFill>
                <a:latin typeface="DM Sans Medium"/>
              </a:rPr>
              <a:t>mundo</a:t>
            </a:r>
            <a:r>
              <a:rPr sz="1350" b="0" i="0" u="none" dirty="0">
                <a:solidFill>
                  <a:srgbClr val="991B1B"/>
                </a:solidFill>
                <a:latin typeface="DM Sans Medium"/>
              </a:rPr>
              <a:t>."</a:t>
            </a:r>
          </a:p>
        </p:txBody>
      </p:sp>
      <p:pic>
        <p:nvPicPr>
          <p:cNvPr id="13" name="Picture 12" descr="image.png"/>
          <p:cNvPicPr>
            <a:picLocks noChangeAspect="1"/>
          </p:cNvPicPr>
          <p:nvPr/>
        </p:nvPicPr>
        <p:blipFill>
          <a:blip r:embed="rId8"/>
          <a:stretch>
            <a:fillRect/>
          </a:stretch>
        </p:blipFill>
        <p:spPr>
          <a:xfrm>
            <a:off x="6619875" y="2333625"/>
            <a:ext cx="342900" cy="304800"/>
          </a:xfrm>
          <a:prstGeom prst="rect">
            <a:avLst/>
          </a:prstGeom>
        </p:spPr>
      </p:pic>
      <p:sp>
        <p:nvSpPr>
          <p:cNvPr id="14" name="TextBox 13"/>
          <p:cNvSpPr txBox="1"/>
          <p:nvPr/>
        </p:nvSpPr>
        <p:spPr>
          <a:xfrm>
            <a:off x="6858000" y="4305300"/>
            <a:ext cx="4229100" cy="514350"/>
          </a:xfrm>
          <a:prstGeom prst="rect">
            <a:avLst/>
          </a:prstGeom>
          <a:noFill/>
        </p:spPr>
        <p:txBody>
          <a:bodyPr wrap="square" lIns="171450" tIns="0" rIns="0" bIns="0" anchor="t">
            <a:spAutoFit/>
          </a:bodyPr>
          <a:lstStyle/>
          <a:p>
            <a:pPr algn="l">
              <a:lnSpc>
                <a:spcPts val="2025"/>
              </a:lnSpc>
            </a:pPr>
            <a:r>
              <a:rPr sz="1350" b="0" i="0" u="none">
                <a:solidFill>
                  <a:srgbClr val="166534"/>
                </a:solidFill>
                <a:latin typeface="DM Sans Medium"/>
              </a:rPr>
              <a:t>La anatomía básica y los criterios diagnósticos validados siguen siendo los mismos.</a:t>
            </a:r>
          </a:p>
        </p:txBody>
      </p:sp>
      <p:pic>
        <p:nvPicPr>
          <p:cNvPr id="15" name="Picture 14" descr="image.png"/>
          <p:cNvPicPr>
            <a:picLocks noChangeAspect="1"/>
          </p:cNvPicPr>
          <p:nvPr/>
        </p:nvPicPr>
        <p:blipFill>
          <a:blip r:embed="rId9"/>
          <a:stretch>
            <a:fillRect/>
          </a:stretch>
        </p:blipFill>
        <p:spPr>
          <a:xfrm>
            <a:off x="1143000" y="4600575"/>
            <a:ext cx="171450" cy="171450"/>
          </a:xfrm>
          <a:prstGeom prst="rect">
            <a:avLst/>
          </a:prstGeom>
        </p:spPr>
      </p:pic>
      <p:pic>
        <p:nvPicPr>
          <p:cNvPr id="16" name="Picture 15" descr="image.png"/>
          <p:cNvPicPr>
            <a:picLocks noChangeAspect="1"/>
          </p:cNvPicPr>
          <p:nvPr/>
        </p:nvPicPr>
        <p:blipFill>
          <a:blip r:embed="rId10"/>
          <a:stretch>
            <a:fillRect/>
          </a:stretch>
        </p:blipFill>
        <p:spPr>
          <a:xfrm>
            <a:off x="6858000" y="4343400"/>
            <a:ext cx="171450" cy="171450"/>
          </a:xfrm>
          <a:prstGeom prst="rect">
            <a:avLst/>
          </a:prstGeom>
        </p:spPr>
      </p:pic>
      <p:sp>
        <p:nvSpPr>
          <p:cNvPr id="17" name="TextBox 16"/>
          <p:cNvSpPr txBox="1"/>
          <p:nvPr/>
        </p:nvSpPr>
        <p:spPr>
          <a:xfrm>
            <a:off x="571500" y="476250"/>
            <a:ext cx="11601450" cy="428625"/>
          </a:xfrm>
          <a:prstGeom prst="rect">
            <a:avLst/>
          </a:prstGeom>
          <a:noFill/>
        </p:spPr>
        <p:txBody>
          <a:bodyPr wrap="square" lIns="0" tIns="0" rIns="0" bIns="0" anchor="t">
            <a:spAutoFit/>
          </a:bodyPr>
          <a:lstStyle/>
          <a:p>
            <a:pPr algn="l"/>
            <a:r>
              <a:rPr sz="2700" b="1" i="0" u="none">
                <a:solidFill>
                  <a:srgbClr val="0369A1"/>
                </a:solidFill>
                <a:latin typeface="Outfit"/>
              </a:rPr>
              <a:t>¿Qué pasó con el frenillo lingual?</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3"/>
          <a:stretch>
            <a:fillRect/>
          </a:stretch>
        </p:blipFill>
        <p:spPr>
          <a:xfrm>
            <a:off x="19050" y="-15464"/>
            <a:ext cx="12192000" cy="6858000"/>
          </a:xfrm>
          <a:prstGeom prst="rect">
            <a:avLst/>
          </a:prstGeom>
        </p:spPr>
      </p:pic>
      <p:pic>
        <p:nvPicPr>
          <p:cNvPr id="3" name="Picture 2" descr="image.png"/>
          <p:cNvPicPr>
            <a:picLocks noChangeAspect="1"/>
          </p:cNvPicPr>
          <p:nvPr/>
        </p:nvPicPr>
        <p:blipFill>
          <a:blip r:embed="rId4"/>
          <a:stretch>
            <a:fillRect/>
          </a:stretch>
        </p:blipFill>
        <p:spPr>
          <a:xfrm>
            <a:off x="6600824" y="1976437"/>
            <a:ext cx="5019676" cy="3619500"/>
          </a:xfrm>
          <a:prstGeom prst="rect">
            <a:avLst/>
          </a:prstGeom>
        </p:spPr>
      </p:pic>
      <p:sp>
        <p:nvSpPr>
          <p:cNvPr id="4" name="TextBox 3"/>
          <p:cNvSpPr txBox="1"/>
          <p:nvPr/>
        </p:nvSpPr>
        <p:spPr>
          <a:xfrm>
            <a:off x="752475" y="1285592"/>
            <a:ext cx="4770139" cy="276999"/>
          </a:xfrm>
          <a:prstGeom prst="rect">
            <a:avLst/>
          </a:prstGeom>
          <a:noFill/>
        </p:spPr>
        <p:txBody>
          <a:bodyPr wrap="square" lIns="0" tIns="0" rIns="0" bIns="0" anchor="t">
            <a:spAutoFit/>
          </a:bodyPr>
          <a:lstStyle/>
          <a:p>
            <a:pPr algn="l"/>
            <a:r>
              <a:rPr sz="1800" b="0" i="0" u="none" dirty="0" err="1">
                <a:solidFill>
                  <a:srgbClr val="0F172A"/>
                </a:solidFill>
                <a:latin typeface="Outfit SemiBold"/>
              </a:rPr>
              <a:t>Tendencia</a:t>
            </a:r>
            <a:r>
              <a:rPr sz="1800" b="0" i="0" u="none" dirty="0">
                <a:solidFill>
                  <a:srgbClr val="0F172A"/>
                </a:solidFill>
                <a:latin typeface="Outfit SemiBold"/>
              </a:rPr>
              <a:t> </a:t>
            </a:r>
            <a:r>
              <a:rPr sz="1800" b="0" i="0" u="none" dirty="0" err="1">
                <a:solidFill>
                  <a:srgbClr val="0F172A"/>
                </a:solidFill>
                <a:latin typeface="Outfit SemiBold"/>
              </a:rPr>
              <a:t>Diagnóstica</a:t>
            </a:r>
            <a:r>
              <a:rPr sz="1800" b="0" i="0" u="none" dirty="0">
                <a:solidFill>
                  <a:srgbClr val="0F172A"/>
                </a:solidFill>
                <a:latin typeface="Outfit SemiBold"/>
              </a:rPr>
              <a:t> </a:t>
            </a:r>
            <a:r>
              <a:rPr sz="1800" b="0" i="0" u="none" dirty="0" err="1">
                <a:solidFill>
                  <a:srgbClr val="0F172A"/>
                </a:solidFill>
                <a:latin typeface="Outfit SemiBold"/>
              </a:rPr>
              <a:t>Registrada</a:t>
            </a:r>
            <a:endParaRPr sz="1800" b="0" i="0" u="none" dirty="0">
              <a:solidFill>
                <a:srgbClr val="0F172A"/>
              </a:solidFill>
              <a:latin typeface="Outfit SemiBold"/>
            </a:endParaRPr>
          </a:p>
        </p:txBody>
      </p:sp>
      <p:sp>
        <p:nvSpPr>
          <p:cNvPr id="5" name="TextBox 4"/>
          <p:cNvSpPr txBox="1"/>
          <p:nvPr/>
        </p:nvSpPr>
        <p:spPr>
          <a:xfrm>
            <a:off x="571500" y="1664520"/>
            <a:ext cx="5593910" cy="1011302"/>
          </a:xfrm>
          <a:prstGeom prst="rect">
            <a:avLst/>
          </a:prstGeom>
          <a:noFill/>
        </p:spPr>
        <p:txBody>
          <a:bodyPr wrap="square" lIns="0" tIns="0" rIns="0" bIns="0" anchor="t">
            <a:spAutoFit/>
          </a:bodyPr>
          <a:lstStyle/>
          <a:p>
            <a:pPr algn="l">
              <a:lnSpc>
                <a:spcPts val="2025"/>
              </a:lnSpc>
            </a:pPr>
            <a:r>
              <a:rPr sz="1350" b="0" i="0" u="none" dirty="0">
                <a:solidFill>
                  <a:srgbClr val="334155"/>
                </a:solidFill>
                <a:latin typeface="DM Sans"/>
              </a:rPr>
              <a:t>El </a:t>
            </a:r>
            <a:r>
              <a:rPr sz="1350" b="0" i="0" u="none" dirty="0" err="1">
                <a:solidFill>
                  <a:srgbClr val="334155"/>
                </a:solidFill>
                <a:latin typeface="DM Sans"/>
              </a:rPr>
              <a:t>reporte</a:t>
            </a:r>
            <a:r>
              <a:rPr sz="1350" b="0" i="0" u="none" dirty="0">
                <a:solidFill>
                  <a:srgbClr val="334155"/>
                </a:solidFill>
                <a:latin typeface="DM Sans"/>
              </a:rPr>
              <a:t> </a:t>
            </a:r>
            <a:r>
              <a:rPr sz="1350" b="0" i="0" u="none" dirty="0" err="1">
                <a:solidFill>
                  <a:srgbClr val="334155"/>
                </a:solidFill>
                <a:latin typeface="DM Sans"/>
              </a:rPr>
              <a:t>clínico</a:t>
            </a:r>
            <a:r>
              <a:rPr sz="1350" b="0" i="0" u="none" dirty="0">
                <a:solidFill>
                  <a:srgbClr val="334155"/>
                </a:solidFill>
                <a:latin typeface="DM Sans"/>
              </a:rPr>
              <a:t> de la </a:t>
            </a:r>
            <a:r>
              <a:rPr sz="1350" b="0" i="1" u="none" dirty="0">
                <a:solidFill>
                  <a:srgbClr val="334155"/>
                </a:solidFill>
                <a:latin typeface="DM Sans"/>
              </a:rPr>
              <a:t>American Academy of Pediatrics (AAP, 2024)</a:t>
            </a:r>
            <a:r>
              <a:rPr sz="1350" b="0" i="0" u="none" dirty="0">
                <a:solidFill>
                  <a:srgbClr val="334155"/>
                </a:solidFill>
                <a:latin typeface="DM Sans"/>
              </a:rPr>
              <a:t> </a:t>
            </a:r>
            <a:r>
              <a:rPr sz="1350" b="0" i="0" u="none" dirty="0" err="1">
                <a:solidFill>
                  <a:srgbClr val="334155"/>
                </a:solidFill>
                <a:latin typeface="DM Sans"/>
              </a:rPr>
              <a:t>confirma</a:t>
            </a:r>
            <a:r>
              <a:rPr sz="1350" b="0" i="0" u="none" dirty="0">
                <a:solidFill>
                  <a:srgbClr val="334155"/>
                </a:solidFill>
                <a:latin typeface="DM Sans"/>
              </a:rPr>
              <a:t> el </a:t>
            </a:r>
            <a:r>
              <a:rPr sz="1350" b="0" i="0" u="none" dirty="0" err="1">
                <a:solidFill>
                  <a:srgbClr val="334155"/>
                </a:solidFill>
                <a:latin typeface="DM Sans"/>
              </a:rPr>
              <a:t>drástico</a:t>
            </a:r>
            <a:r>
              <a:rPr sz="1350" b="0" i="0" u="none" dirty="0">
                <a:solidFill>
                  <a:srgbClr val="334155"/>
                </a:solidFill>
                <a:latin typeface="DM Sans"/>
              </a:rPr>
              <a:t> </a:t>
            </a:r>
            <a:r>
              <a:rPr sz="1350" b="0" i="0" u="none" dirty="0" err="1">
                <a:solidFill>
                  <a:srgbClr val="334155"/>
                </a:solidFill>
                <a:latin typeface="DM Sans"/>
              </a:rPr>
              <a:t>incremento</a:t>
            </a:r>
            <a:r>
              <a:rPr sz="1350" b="0" i="0" u="none" dirty="0">
                <a:solidFill>
                  <a:srgbClr val="334155"/>
                </a:solidFill>
                <a:latin typeface="DM Sans"/>
              </a:rPr>
              <a:t> </a:t>
            </a:r>
            <a:r>
              <a:rPr sz="1350" b="0" i="0" u="none" dirty="0" err="1">
                <a:solidFill>
                  <a:srgbClr val="334155"/>
                </a:solidFill>
                <a:latin typeface="DM Sans"/>
              </a:rPr>
              <a:t>en</a:t>
            </a:r>
            <a:r>
              <a:rPr sz="1350" b="0" i="0" u="none" dirty="0">
                <a:solidFill>
                  <a:srgbClr val="334155"/>
                </a:solidFill>
                <a:latin typeface="DM Sans"/>
              </a:rPr>
              <a:t> la </a:t>
            </a:r>
            <a:r>
              <a:rPr sz="1350" b="0" i="0" u="none" dirty="0" err="1">
                <a:solidFill>
                  <a:srgbClr val="334155"/>
                </a:solidFill>
                <a:latin typeface="DM Sans"/>
              </a:rPr>
              <a:t>tasa</a:t>
            </a:r>
            <a:r>
              <a:rPr sz="1350" b="0" i="0" u="none" dirty="0">
                <a:solidFill>
                  <a:srgbClr val="334155"/>
                </a:solidFill>
                <a:latin typeface="DM Sans"/>
              </a:rPr>
              <a:t> de </a:t>
            </a:r>
            <a:r>
              <a:rPr sz="1350" b="0" i="0" u="none" dirty="0" err="1">
                <a:solidFill>
                  <a:srgbClr val="334155"/>
                </a:solidFill>
                <a:latin typeface="DM Sans"/>
              </a:rPr>
              <a:t>diagnósticos</a:t>
            </a:r>
            <a:r>
              <a:rPr sz="1350" b="0" i="0" u="none" dirty="0">
                <a:solidFill>
                  <a:srgbClr val="334155"/>
                </a:solidFill>
                <a:latin typeface="DM Sans"/>
              </a:rPr>
              <a:t> de </a:t>
            </a:r>
            <a:r>
              <a:rPr sz="1350" b="0" i="0" u="none" dirty="0" err="1">
                <a:solidFill>
                  <a:srgbClr val="334155"/>
                </a:solidFill>
                <a:latin typeface="DM Sans"/>
              </a:rPr>
              <a:t>anquiloglosia</a:t>
            </a:r>
            <a:r>
              <a:rPr sz="1350" b="0" i="0" u="none" dirty="0">
                <a:solidFill>
                  <a:srgbClr val="334155"/>
                </a:solidFill>
                <a:latin typeface="DM Sans"/>
              </a:rPr>
              <a:t> .</a:t>
            </a:r>
            <a:endParaRPr lang="es-CL" sz="1350" b="0" i="0" u="none" dirty="0">
              <a:solidFill>
                <a:srgbClr val="334155"/>
              </a:solidFill>
              <a:latin typeface="DM Sans"/>
            </a:endParaRPr>
          </a:p>
          <a:p>
            <a:pPr algn="l">
              <a:lnSpc>
                <a:spcPts val="2025"/>
              </a:lnSpc>
            </a:pPr>
            <a:endParaRPr sz="1350" b="0" i="0" u="none" dirty="0">
              <a:solidFill>
                <a:srgbClr val="334155"/>
              </a:solidFill>
              <a:latin typeface="DM Sans"/>
            </a:endParaRPr>
          </a:p>
        </p:txBody>
      </p:sp>
      <p:sp>
        <p:nvSpPr>
          <p:cNvPr id="7" name="TextBox 6"/>
          <p:cNvSpPr txBox="1"/>
          <p:nvPr/>
        </p:nvSpPr>
        <p:spPr>
          <a:xfrm>
            <a:off x="571501" y="2672465"/>
            <a:ext cx="5843588" cy="1524263"/>
          </a:xfrm>
          <a:prstGeom prst="rect">
            <a:avLst/>
          </a:prstGeom>
          <a:noFill/>
        </p:spPr>
        <p:txBody>
          <a:bodyPr wrap="square" lIns="0" tIns="0" rIns="0" bIns="0" anchor="t">
            <a:spAutoFit/>
          </a:bodyPr>
          <a:lstStyle/>
          <a:p>
            <a:pPr algn="l">
              <a:lnSpc>
                <a:spcPts val="2025"/>
              </a:lnSpc>
            </a:pPr>
            <a:r>
              <a:rPr sz="1350" b="0" i="0" u="none" dirty="0" err="1">
                <a:solidFill>
                  <a:srgbClr val="334155"/>
                </a:solidFill>
                <a:latin typeface="DM Sans"/>
              </a:rPr>
              <a:t>Aumento</a:t>
            </a:r>
            <a:r>
              <a:rPr sz="1350" b="0" i="0" u="none" dirty="0">
                <a:solidFill>
                  <a:srgbClr val="334155"/>
                </a:solidFill>
                <a:latin typeface="DM Sans"/>
              </a:rPr>
              <a:t> </a:t>
            </a:r>
            <a:r>
              <a:rPr sz="1350" b="0" i="0" u="none" dirty="0" err="1">
                <a:solidFill>
                  <a:srgbClr val="334155"/>
                </a:solidFill>
                <a:latin typeface="DM Sans"/>
              </a:rPr>
              <a:t>exponencial</a:t>
            </a:r>
            <a:r>
              <a:rPr sz="1350" b="0" i="0" u="none" dirty="0">
                <a:solidFill>
                  <a:srgbClr val="334155"/>
                </a:solidFill>
                <a:latin typeface="DM Sans"/>
              </a:rPr>
              <a:t> a </a:t>
            </a:r>
            <a:r>
              <a:rPr sz="1350" b="0" i="0" u="none" dirty="0" err="1">
                <a:solidFill>
                  <a:srgbClr val="334155"/>
                </a:solidFill>
                <a:latin typeface="DM Sans"/>
              </a:rPr>
              <a:t>partir</a:t>
            </a:r>
            <a:r>
              <a:rPr sz="1350" b="0" i="0" u="none" dirty="0">
                <a:solidFill>
                  <a:srgbClr val="334155"/>
                </a:solidFill>
                <a:latin typeface="DM Sans"/>
              </a:rPr>
              <a:t> del </a:t>
            </a:r>
            <a:r>
              <a:rPr sz="1350" b="0" i="0" u="none" dirty="0" err="1">
                <a:solidFill>
                  <a:srgbClr val="334155"/>
                </a:solidFill>
                <a:latin typeface="DM Sans"/>
              </a:rPr>
              <a:t>año</a:t>
            </a:r>
            <a:r>
              <a:rPr sz="1350" b="0" i="0" u="none" dirty="0">
                <a:solidFill>
                  <a:srgbClr val="334155"/>
                </a:solidFill>
                <a:latin typeface="DM Sans"/>
              </a:rPr>
              <a:t> 2012</a:t>
            </a:r>
            <a:r>
              <a:rPr lang="es-CL" sz="1350" b="0" i="0" u="none" dirty="0">
                <a:solidFill>
                  <a:srgbClr val="334155"/>
                </a:solidFill>
                <a:latin typeface="DM Sans"/>
              </a:rPr>
              <a:t> coincide  con aparición de Instagram y masificación de Smartphone</a:t>
            </a:r>
          </a:p>
          <a:p>
            <a:pPr marL="285750" indent="-285750" algn="l">
              <a:lnSpc>
                <a:spcPts val="2025"/>
              </a:lnSpc>
              <a:buFont typeface="Arial" panose="020B0604020202020204" pitchFamily="34" charset="0"/>
              <a:buChar char="•"/>
            </a:pPr>
            <a:r>
              <a:rPr lang="es-CL" sz="1350" b="0" i="0" u="none" dirty="0">
                <a:solidFill>
                  <a:srgbClr val="334155"/>
                </a:solidFill>
                <a:latin typeface="DM Sans"/>
              </a:rPr>
              <a:t>Instagram nace el 2010 para </a:t>
            </a:r>
            <a:r>
              <a:rPr lang="es-CL" sz="1350" b="0" i="0" u="none" dirty="0" err="1">
                <a:solidFill>
                  <a:srgbClr val="334155"/>
                </a:solidFill>
                <a:latin typeface="DM Sans"/>
              </a:rPr>
              <a:t>iphone</a:t>
            </a:r>
            <a:r>
              <a:rPr lang="es-CL" sz="1350" dirty="0">
                <a:solidFill>
                  <a:srgbClr val="334155"/>
                </a:solidFill>
                <a:latin typeface="DM Sans"/>
              </a:rPr>
              <a:t> y en 2012 se lanza para Android</a:t>
            </a:r>
          </a:p>
          <a:p>
            <a:pPr marL="285750" indent="-285750" algn="l">
              <a:lnSpc>
                <a:spcPts val="2025"/>
              </a:lnSpc>
              <a:buFont typeface="Arial" panose="020B0604020202020204" pitchFamily="34" charset="0"/>
              <a:buChar char="•"/>
            </a:pPr>
            <a:r>
              <a:rPr lang="es-CL" sz="1350" b="0" i="0" u="none" dirty="0">
                <a:solidFill>
                  <a:srgbClr val="334155"/>
                </a:solidFill>
                <a:latin typeface="DM Sans"/>
              </a:rPr>
              <a:t>Meta compra Instagram en 2012</a:t>
            </a:r>
          </a:p>
          <a:p>
            <a:pPr marL="285750" indent="-285750" algn="l">
              <a:lnSpc>
                <a:spcPts val="2025"/>
              </a:lnSpc>
              <a:buFont typeface="Arial" panose="020B0604020202020204" pitchFamily="34" charset="0"/>
              <a:buChar char="•"/>
            </a:pPr>
            <a:r>
              <a:rPr lang="es-CL" sz="1350" dirty="0" err="1">
                <a:solidFill>
                  <a:srgbClr val="334155"/>
                </a:solidFill>
                <a:latin typeface="DM Sans"/>
              </a:rPr>
              <a:t>Smarphone</a:t>
            </a:r>
            <a:r>
              <a:rPr lang="es-CL" sz="1350" dirty="0">
                <a:solidFill>
                  <a:srgbClr val="334155"/>
                </a:solidFill>
                <a:latin typeface="DM Sans"/>
              </a:rPr>
              <a:t> </a:t>
            </a:r>
            <a:r>
              <a:rPr lang="es-CL" sz="1350" dirty="0" err="1">
                <a:solidFill>
                  <a:srgbClr val="334155"/>
                </a:solidFill>
                <a:latin typeface="DM Sans"/>
              </a:rPr>
              <a:t>Iphone</a:t>
            </a:r>
            <a:r>
              <a:rPr lang="es-CL" sz="1350" dirty="0">
                <a:solidFill>
                  <a:srgbClr val="334155"/>
                </a:solidFill>
                <a:latin typeface="DM Sans"/>
              </a:rPr>
              <a:t> nacen el 2007  pero se masifican el 2010-2012 con lanzamiento de l Samsung Galaxy en 2010</a:t>
            </a:r>
            <a:r>
              <a:rPr sz="1350" b="0" i="0" u="none" dirty="0">
                <a:solidFill>
                  <a:srgbClr val="334155"/>
                </a:solidFill>
                <a:latin typeface="DM Sans"/>
              </a:rPr>
              <a:t>.</a:t>
            </a:r>
          </a:p>
        </p:txBody>
      </p:sp>
      <p:sp>
        <p:nvSpPr>
          <p:cNvPr id="8" name="TextBox 7"/>
          <p:cNvSpPr txBox="1"/>
          <p:nvPr/>
        </p:nvSpPr>
        <p:spPr>
          <a:xfrm>
            <a:off x="1000126" y="5182307"/>
            <a:ext cx="5165283" cy="498342"/>
          </a:xfrm>
          <a:prstGeom prst="rect">
            <a:avLst/>
          </a:prstGeom>
          <a:noFill/>
        </p:spPr>
        <p:txBody>
          <a:bodyPr wrap="square" lIns="0" tIns="0" rIns="0" bIns="0" anchor="t">
            <a:spAutoFit/>
          </a:bodyPr>
          <a:lstStyle/>
          <a:p>
            <a:pPr algn="l">
              <a:lnSpc>
                <a:spcPts val="2025"/>
              </a:lnSpc>
            </a:pPr>
            <a:r>
              <a:rPr sz="1350" b="0" i="0" u="none" dirty="0">
                <a:solidFill>
                  <a:srgbClr val="334155"/>
                </a:solidFill>
                <a:latin typeface="DM Sans"/>
              </a:rPr>
              <a:t>No </a:t>
            </a:r>
            <a:r>
              <a:rPr sz="1350" b="0" i="0" u="none" dirty="0" err="1">
                <a:solidFill>
                  <a:srgbClr val="334155"/>
                </a:solidFill>
                <a:latin typeface="DM Sans"/>
              </a:rPr>
              <a:t>responde</a:t>
            </a:r>
            <a:r>
              <a:rPr sz="1350" b="0" i="0" u="none" dirty="0">
                <a:solidFill>
                  <a:srgbClr val="334155"/>
                </a:solidFill>
                <a:latin typeface="DM Sans"/>
              </a:rPr>
              <a:t> a un </a:t>
            </a:r>
            <a:r>
              <a:rPr sz="1350" b="0" i="0" u="none" dirty="0" err="1">
                <a:solidFill>
                  <a:srgbClr val="334155"/>
                </a:solidFill>
                <a:latin typeface="DM Sans"/>
              </a:rPr>
              <a:t>aumento</a:t>
            </a:r>
            <a:r>
              <a:rPr sz="1350" b="0" i="0" u="none" dirty="0">
                <a:solidFill>
                  <a:srgbClr val="334155"/>
                </a:solidFill>
                <a:latin typeface="DM Sans"/>
              </a:rPr>
              <a:t> real </a:t>
            </a:r>
            <a:r>
              <a:rPr sz="1350" b="0" i="0" u="none" dirty="0" err="1">
                <a:solidFill>
                  <a:srgbClr val="334155"/>
                </a:solidFill>
                <a:latin typeface="DM Sans"/>
              </a:rPr>
              <a:t>en</a:t>
            </a:r>
            <a:r>
              <a:rPr sz="1350" b="0" i="0" u="none" dirty="0">
                <a:solidFill>
                  <a:srgbClr val="334155"/>
                </a:solidFill>
                <a:latin typeface="DM Sans"/>
              </a:rPr>
              <a:t> la </a:t>
            </a:r>
            <a:r>
              <a:rPr sz="1350" b="0" i="0" u="none" dirty="0" err="1">
                <a:solidFill>
                  <a:srgbClr val="334155"/>
                </a:solidFill>
                <a:latin typeface="DM Sans"/>
              </a:rPr>
              <a:t>prevalencia</a:t>
            </a:r>
            <a:r>
              <a:rPr sz="1350" b="0" i="0" u="none" dirty="0">
                <a:solidFill>
                  <a:srgbClr val="334155"/>
                </a:solidFill>
                <a:latin typeface="DM Sans"/>
              </a:rPr>
              <a:t> </a:t>
            </a:r>
            <a:r>
              <a:rPr sz="1350" b="0" i="0" u="none" dirty="0" err="1">
                <a:solidFill>
                  <a:srgbClr val="334155"/>
                </a:solidFill>
                <a:latin typeface="DM Sans"/>
              </a:rPr>
              <a:t>biológica</a:t>
            </a:r>
            <a:r>
              <a:rPr sz="1350" b="0" i="0" u="none" dirty="0">
                <a:solidFill>
                  <a:srgbClr val="334155"/>
                </a:solidFill>
                <a:latin typeface="DM Sans"/>
              </a:rPr>
              <a:t> de la </a:t>
            </a:r>
            <a:r>
              <a:rPr sz="1350" b="0" i="0" u="none" dirty="0" err="1">
                <a:solidFill>
                  <a:srgbClr val="334155"/>
                </a:solidFill>
                <a:latin typeface="DM Sans"/>
              </a:rPr>
              <a:t>condición</a:t>
            </a:r>
            <a:r>
              <a:rPr sz="1350" b="0" i="0" u="none" dirty="0">
                <a:solidFill>
                  <a:srgbClr val="334155"/>
                </a:solidFill>
                <a:latin typeface="DM Sans"/>
              </a:rPr>
              <a:t>.</a:t>
            </a:r>
          </a:p>
        </p:txBody>
      </p:sp>
      <p:sp>
        <p:nvSpPr>
          <p:cNvPr id="9" name="TextBox 8"/>
          <p:cNvSpPr txBox="1"/>
          <p:nvPr/>
        </p:nvSpPr>
        <p:spPr>
          <a:xfrm>
            <a:off x="1000125" y="4443412"/>
            <a:ext cx="5019675" cy="241861"/>
          </a:xfrm>
          <a:prstGeom prst="rect">
            <a:avLst/>
          </a:prstGeom>
          <a:noFill/>
        </p:spPr>
        <p:txBody>
          <a:bodyPr wrap="square" lIns="0" tIns="0" rIns="0" bIns="0" anchor="t">
            <a:spAutoFit/>
          </a:bodyPr>
          <a:lstStyle/>
          <a:p>
            <a:pPr algn="l">
              <a:lnSpc>
                <a:spcPts val="2025"/>
              </a:lnSpc>
            </a:pPr>
            <a:r>
              <a:rPr sz="1350" i="0" u="none" dirty="0" err="1">
                <a:solidFill>
                  <a:srgbClr val="334155"/>
                </a:solidFill>
                <a:latin typeface="DM Sans"/>
              </a:rPr>
              <a:t>Refleja</a:t>
            </a:r>
            <a:r>
              <a:rPr sz="1350" i="0" u="none" dirty="0">
                <a:solidFill>
                  <a:srgbClr val="334155"/>
                </a:solidFill>
                <a:latin typeface="DM Sans"/>
              </a:rPr>
              <a:t> un </a:t>
            </a:r>
            <a:r>
              <a:rPr sz="1350" i="0" u="none" dirty="0" err="1">
                <a:solidFill>
                  <a:srgbClr val="334155"/>
                </a:solidFill>
                <a:latin typeface="DM Sans"/>
              </a:rPr>
              <a:t>cambio</a:t>
            </a:r>
            <a:r>
              <a:rPr sz="1350" i="0" u="none" dirty="0">
                <a:solidFill>
                  <a:srgbClr val="334155"/>
                </a:solidFill>
                <a:latin typeface="DM Sans"/>
              </a:rPr>
              <a:t> </a:t>
            </a:r>
            <a:r>
              <a:rPr sz="1350" i="0" u="none" dirty="0" err="1">
                <a:solidFill>
                  <a:srgbClr val="334155"/>
                </a:solidFill>
                <a:latin typeface="DM Sans"/>
              </a:rPr>
              <a:t>en</a:t>
            </a:r>
            <a:r>
              <a:rPr sz="1350" i="0" u="none" dirty="0">
                <a:solidFill>
                  <a:srgbClr val="334155"/>
                </a:solidFill>
                <a:latin typeface="DM Sans"/>
              </a:rPr>
              <a:t> la </a:t>
            </a:r>
            <a:r>
              <a:rPr sz="1350" i="0" u="none" dirty="0" err="1">
                <a:solidFill>
                  <a:srgbClr val="334155"/>
                </a:solidFill>
                <a:latin typeface="DM Sans"/>
              </a:rPr>
              <a:t>percepción</a:t>
            </a:r>
            <a:r>
              <a:rPr sz="1350" i="0" u="none" dirty="0">
                <a:solidFill>
                  <a:srgbClr val="334155"/>
                </a:solidFill>
                <a:latin typeface="DM Sans"/>
              </a:rPr>
              <a:t> y </a:t>
            </a:r>
            <a:r>
              <a:rPr sz="1350" i="0" u="none" dirty="0" err="1">
                <a:solidFill>
                  <a:srgbClr val="334155"/>
                </a:solidFill>
                <a:latin typeface="DM Sans"/>
              </a:rPr>
              <a:t>sobreintervención</a:t>
            </a:r>
            <a:r>
              <a:rPr sz="1350" i="0" u="none" dirty="0">
                <a:solidFill>
                  <a:srgbClr val="334155"/>
                </a:solidFill>
                <a:latin typeface="DM Sans"/>
              </a:rPr>
              <a:t> </a:t>
            </a:r>
            <a:r>
              <a:rPr sz="1350" i="0" u="none" dirty="0" err="1">
                <a:solidFill>
                  <a:srgbClr val="334155"/>
                </a:solidFill>
                <a:latin typeface="DM Sans"/>
              </a:rPr>
              <a:t>clínica</a:t>
            </a:r>
            <a:r>
              <a:rPr sz="1350" i="0" u="none" dirty="0">
                <a:solidFill>
                  <a:srgbClr val="334155"/>
                </a:solidFill>
                <a:latin typeface="DM Sans"/>
              </a:rPr>
              <a:t>.</a:t>
            </a:r>
          </a:p>
        </p:txBody>
      </p:sp>
      <p:pic>
        <p:nvPicPr>
          <p:cNvPr id="11" name="Picture 10" descr="image.png"/>
          <p:cNvPicPr>
            <a:picLocks noChangeAspect="1"/>
          </p:cNvPicPr>
          <p:nvPr/>
        </p:nvPicPr>
        <p:blipFill>
          <a:blip r:embed="rId5"/>
          <a:stretch>
            <a:fillRect/>
          </a:stretch>
        </p:blipFill>
        <p:spPr>
          <a:xfrm>
            <a:off x="466725" y="4479059"/>
            <a:ext cx="209550" cy="219075"/>
          </a:xfrm>
          <a:prstGeom prst="rect">
            <a:avLst/>
          </a:prstGeom>
        </p:spPr>
      </p:pic>
      <p:pic>
        <p:nvPicPr>
          <p:cNvPr id="12" name="Picture 11" descr="image.png"/>
          <p:cNvPicPr>
            <a:picLocks noChangeAspect="1"/>
          </p:cNvPicPr>
          <p:nvPr/>
        </p:nvPicPr>
        <p:blipFill>
          <a:blip r:embed="rId6"/>
          <a:stretch>
            <a:fillRect/>
          </a:stretch>
        </p:blipFill>
        <p:spPr>
          <a:xfrm>
            <a:off x="419196" y="5159391"/>
            <a:ext cx="180975" cy="219075"/>
          </a:xfrm>
          <a:prstGeom prst="rect">
            <a:avLst/>
          </a:prstGeom>
        </p:spPr>
      </p:pic>
      <p:sp>
        <p:nvSpPr>
          <p:cNvPr id="13" name="TextBox 12"/>
          <p:cNvSpPr txBox="1"/>
          <p:nvPr/>
        </p:nvSpPr>
        <p:spPr>
          <a:xfrm>
            <a:off x="571500" y="476250"/>
            <a:ext cx="11601450" cy="830997"/>
          </a:xfrm>
          <a:prstGeom prst="rect">
            <a:avLst/>
          </a:prstGeom>
          <a:noFill/>
        </p:spPr>
        <p:txBody>
          <a:bodyPr wrap="square" lIns="0" tIns="0" rIns="0" bIns="0" anchor="t">
            <a:spAutoFit/>
          </a:bodyPr>
          <a:lstStyle/>
          <a:p>
            <a:pPr algn="l"/>
            <a:r>
              <a:rPr sz="2700" b="1" i="0" u="none" dirty="0" err="1">
                <a:solidFill>
                  <a:srgbClr val="0369A1"/>
                </a:solidFill>
                <a:latin typeface="Outfit"/>
              </a:rPr>
              <a:t>Aumento</a:t>
            </a:r>
            <a:r>
              <a:rPr sz="2700" b="1" i="0" u="none" dirty="0">
                <a:solidFill>
                  <a:srgbClr val="0369A1"/>
                </a:solidFill>
                <a:latin typeface="Outfit"/>
              </a:rPr>
              <a:t> Sin Causa </a:t>
            </a:r>
            <a:r>
              <a:rPr sz="2700" b="1" i="0" u="none" dirty="0" err="1">
                <a:solidFill>
                  <a:srgbClr val="0369A1"/>
                </a:solidFill>
                <a:latin typeface="Outfit"/>
              </a:rPr>
              <a:t>Médica</a:t>
            </a:r>
            <a:r>
              <a:rPr lang="es-CL" sz="2700" b="1" i="0" u="none" dirty="0">
                <a:solidFill>
                  <a:srgbClr val="0369A1"/>
                </a:solidFill>
                <a:latin typeface="Outfit"/>
              </a:rPr>
              <a:t>: No hay cambios en evidencia ni cambios en  recomendaciones en Guías Clínicas </a:t>
            </a:r>
            <a:endParaRPr sz="2700" b="1" i="0" u="none" dirty="0">
              <a:solidFill>
                <a:srgbClr val="0369A1"/>
              </a:solidFill>
              <a:latin typeface="Outfit"/>
            </a:endParaRPr>
          </a:p>
        </p:txBody>
      </p:sp>
      <p:pic>
        <p:nvPicPr>
          <p:cNvPr id="17" name="New picture">
            <a:extLst>
              <a:ext uri="{FF2B5EF4-FFF2-40B4-BE49-F238E27FC236}">
                <a16:creationId xmlns:a16="http://schemas.microsoft.com/office/drawing/2014/main" id="{94772FCA-2ED5-2CFF-1554-AAD2AEAD58B6}"/>
              </a:ext>
            </a:extLst>
          </p:cNvPr>
          <p:cNvPicPr>
            <a:picLocks noChangeAspect="1" noChangeArrowheads="1"/>
          </p:cNvPicPr>
          <p:nvPr>
            <p:custDataLst>
              <p:tags r:id="rId1"/>
            </p:custDataLst>
          </p:nvPr>
        </p:nvPicPr>
        <p:blipFill>
          <a:blip r:embed="rId7">
            <a:extLst>
              <a:ext uri="{28A0092B-C50C-407E-A947-70E740481C1C}">
                <a14:useLocalDpi xmlns:a14="http://schemas.microsoft.com/office/drawing/2010/main" val="0"/>
              </a:ext>
            </a:extLst>
          </a:blip>
          <a:srcRect/>
          <a:stretch>
            <a:fillRect/>
          </a:stretch>
        </p:blipFill>
        <p:spPr bwMode="auto">
          <a:xfrm>
            <a:off x="6743700" y="2057780"/>
            <a:ext cx="4610100" cy="3494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lgn="ctr">
                <a:solidFill>
                  <a:srgbClr val="000000"/>
                </a:solidFill>
                <a:prstDash val="solid"/>
                <a:round/>
                <a:headEnd type="none" w="med" len="med"/>
                <a:tailEnd type="none" w="med" len="med"/>
              </a14:hiddenLine>
            </a:ext>
          </a:extLst>
        </p:spPr>
      </p:pic>
      <p:sp>
        <p:nvSpPr>
          <p:cNvPr id="10" name="TextBox 7">
            <a:extLst>
              <a:ext uri="{FF2B5EF4-FFF2-40B4-BE49-F238E27FC236}">
                <a16:creationId xmlns:a16="http://schemas.microsoft.com/office/drawing/2014/main" id="{493CE0C0-D18B-B0E0-7DA5-89D01424A305}"/>
              </a:ext>
            </a:extLst>
          </p:cNvPr>
          <p:cNvSpPr txBox="1"/>
          <p:nvPr/>
        </p:nvSpPr>
        <p:spPr>
          <a:xfrm>
            <a:off x="1152526" y="6132579"/>
            <a:ext cx="10058400" cy="258340"/>
          </a:xfrm>
          <a:prstGeom prst="rect">
            <a:avLst/>
          </a:prstGeom>
          <a:noFill/>
        </p:spPr>
        <p:txBody>
          <a:bodyPr wrap="square" lIns="0" tIns="0" rIns="0" bIns="0" anchor="t">
            <a:spAutoFit/>
          </a:bodyPr>
          <a:lstStyle/>
          <a:p>
            <a:pPr algn="ctr">
              <a:lnSpc>
                <a:spcPts val="2025"/>
              </a:lnSpc>
            </a:pPr>
            <a:r>
              <a:rPr lang="es-CL" sz="1000" dirty="0">
                <a:solidFill>
                  <a:srgbClr val="334155"/>
                </a:solidFill>
                <a:latin typeface="Calibri" panose="020F0502020204030204" pitchFamily="34" charset="0"/>
                <a:ea typeface="Calibri" panose="020F0502020204030204" pitchFamily="34" charset="0"/>
                <a:cs typeface="Calibri" panose="020F0502020204030204" pitchFamily="34" charset="0"/>
              </a:rPr>
              <a:t>                              Thomas J, Bunik M, Holmes A, Keels MA, Poindexter B, Meyer A, Gilliland A. Identification and management of ankyloglossia and its effect on breastfeeding in infants: clinical report. Pediatrics. 2024;154(2):e2024067605.</a:t>
            </a:r>
            <a:endParaRPr b="0" i="0" u="none" dirty="0">
              <a:solidFill>
                <a:srgbClr val="334155"/>
              </a:solidFill>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3"/>
          <a:stretch>
            <a:fillRect/>
          </a:stretch>
        </p:blipFill>
        <p:spPr>
          <a:xfrm>
            <a:off x="0" y="0"/>
            <a:ext cx="12192000" cy="6858000"/>
          </a:xfrm>
          <a:prstGeom prst="rect">
            <a:avLst/>
          </a:prstGeom>
        </p:spPr>
      </p:pic>
      <p:pic>
        <p:nvPicPr>
          <p:cNvPr id="3" name="Picture 2" descr="image.png"/>
          <p:cNvPicPr>
            <a:picLocks noChangeAspect="1"/>
          </p:cNvPicPr>
          <p:nvPr/>
        </p:nvPicPr>
        <p:blipFill>
          <a:blip r:embed="rId4"/>
          <a:stretch>
            <a:fillRect/>
          </a:stretch>
        </p:blipFill>
        <p:spPr>
          <a:xfrm>
            <a:off x="6286500" y="1976437"/>
            <a:ext cx="5334000" cy="3619500"/>
          </a:xfrm>
          <a:prstGeom prst="rect">
            <a:avLst/>
          </a:prstGeom>
        </p:spPr>
      </p:pic>
      <p:sp>
        <p:nvSpPr>
          <p:cNvPr id="4" name="TextBox 3"/>
          <p:cNvSpPr txBox="1"/>
          <p:nvPr/>
        </p:nvSpPr>
        <p:spPr>
          <a:xfrm>
            <a:off x="571500" y="1976437"/>
            <a:ext cx="5600700" cy="285750"/>
          </a:xfrm>
          <a:prstGeom prst="rect">
            <a:avLst/>
          </a:prstGeom>
          <a:noFill/>
        </p:spPr>
        <p:txBody>
          <a:bodyPr wrap="square" lIns="0" tIns="0" rIns="0" bIns="0" anchor="t">
            <a:spAutoFit/>
          </a:bodyPr>
          <a:lstStyle/>
          <a:p>
            <a:pPr algn="l"/>
            <a:r>
              <a:rPr sz="1800" b="0" i="0" u="none">
                <a:solidFill>
                  <a:srgbClr val="0F172A"/>
                </a:solidFill>
                <a:latin typeface="Outfit SemiBold"/>
              </a:rPr>
              <a:t>El Verdadero Motor del Boom</a:t>
            </a:r>
          </a:p>
        </p:txBody>
      </p:sp>
      <p:sp>
        <p:nvSpPr>
          <p:cNvPr id="5" name="TextBox 4"/>
          <p:cNvSpPr txBox="1"/>
          <p:nvPr/>
        </p:nvSpPr>
        <p:spPr>
          <a:xfrm>
            <a:off x="571500" y="2376487"/>
            <a:ext cx="5334000" cy="754822"/>
          </a:xfrm>
          <a:prstGeom prst="rect">
            <a:avLst/>
          </a:prstGeom>
          <a:noFill/>
        </p:spPr>
        <p:txBody>
          <a:bodyPr wrap="square" lIns="0" tIns="0" rIns="0" bIns="0" anchor="t">
            <a:spAutoFit/>
          </a:bodyPr>
          <a:lstStyle/>
          <a:p>
            <a:pPr>
              <a:lnSpc>
                <a:spcPts val="2025"/>
              </a:lnSpc>
            </a:pPr>
            <a:r>
              <a:rPr lang="es-CL" sz="1350" dirty="0">
                <a:solidFill>
                  <a:srgbClr val="334155"/>
                </a:solidFill>
                <a:latin typeface="DM Sans"/>
              </a:rPr>
              <a:t>Estudios recientes (JAMA </a:t>
            </a:r>
            <a:r>
              <a:rPr lang="es-CL" sz="1350" dirty="0" err="1">
                <a:solidFill>
                  <a:srgbClr val="334155"/>
                </a:solidFill>
                <a:latin typeface="DM Sans"/>
              </a:rPr>
              <a:t>Otolaryngology</a:t>
            </a:r>
            <a:r>
              <a:rPr lang="es-CL" sz="1350" dirty="0">
                <a:solidFill>
                  <a:srgbClr val="334155"/>
                </a:solidFill>
                <a:latin typeface="DM Sans"/>
              </a:rPr>
              <a:t> 2025) reportan alta frecuencia  de desinformación en publicaciones de redes sociales generando consultas  y frenectomías  innecesarias</a:t>
            </a:r>
          </a:p>
        </p:txBody>
      </p:sp>
      <p:sp>
        <p:nvSpPr>
          <p:cNvPr id="7" name="TextBox 6"/>
          <p:cNvSpPr txBox="1"/>
          <p:nvPr/>
        </p:nvSpPr>
        <p:spPr>
          <a:xfrm>
            <a:off x="1000125" y="3290887"/>
            <a:ext cx="4905375" cy="514350"/>
          </a:xfrm>
          <a:prstGeom prst="rect">
            <a:avLst/>
          </a:prstGeom>
          <a:noFill/>
        </p:spPr>
        <p:txBody>
          <a:bodyPr wrap="square" lIns="0" tIns="0" rIns="0" bIns="0" anchor="t">
            <a:spAutoFit/>
          </a:bodyPr>
          <a:lstStyle/>
          <a:p>
            <a:pPr algn="l">
              <a:lnSpc>
                <a:spcPts val="2025"/>
              </a:lnSpc>
            </a:pPr>
            <a:r>
              <a:rPr sz="1350" b="0" i="0" u="none" dirty="0">
                <a:solidFill>
                  <a:srgbClr val="334155"/>
                </a:solidFill>
                <a:latin typeface="DM Sans"/>
              </a:rPr>
              <a:t>La </a:t>
            </a:r>
            <a:r>
              <a:rPr sz="1350" b="0" i="0" u="none" dirty="0" err="1">
                <a:solidFill>
                  <a:srgbClr val="334155"/>
                </a:solidFill>
                <a:latin typeface="DM Sans"/>
              </a:rPr>
              <a:t>mayoría</a:t>
            </a:r>
            <a:r>
              <a:rPr sz="1350" b="0" i="0" u="none" dirty="0">
                <a:solidFill>
                  <a:srgbClr val="334155"/>
                </a:solidFill>
                <a:latin typeface="DM Sans"/>
              </a:rPr>
              <a:t> de </a:t>
            </a:r>
            <a:r>
              <a:rPr sz="1350" b="0" i="0" u="none" dirty="0" err="1">
                <a:solidFill>
                  <a:srgbClr val="334155"/>
                </a:solidFill>
                <a:latin typeface="DM Sans"/>
              </a:rPr>
              <a:t>publicaciones</a:t>
            </a:r>
            <a:r>
              <a:rPr sz="1350" b="0" i="0" u="none" dirty="0">
                <a:solidFill>
                  <a:srgbClr val="334155"/>
                </a:solidFill>
                <a:latin typeface="DM Sans"/>
              </a:rPr>
              <a:t> </a:t>
            </a:r>
            <a:r>
              <a:rPr sz="1350" b="0" i="0" u="none" dirty="0" err="1">
                <a:solidFill>
                  <a:srgbClr val="334155"/>
                </a:solidFill>
                <a:latin typeface="DM Sans"/>
              </a:rPr>
              <a:t>virales</a:t>
            </a:r>
            <a:r>
              <a:rPr sz="1350" b="0" i="0" u="none" dirty="0">
                <a:solidFill>
                  <a:srgbClr val="334155"/>
                </a:solidFill>
                <a:latin typeface="DM Sans"/>
              </a:rPr>
              <a:t> son </a:t>
            </a:r>
            <a:r>
              <a:rPr sz="1350" b="0" i="0" u="none" dirty="0" err="1">
                <a:solidFill>
                  <a:srgbClr val="334155"/>
                </a:solidFill>
                <a:latin typeface="DM Sans"/>
              </a:rPr>
              <a:t>realizadas</a:t>
            </a:r>
            <a:r>
              <a:rPr sz="1350" b="0" i="0" u="none" dirty="0">
                <a:solidFill>
                  <a:srgbClr val="334155"/>
                </a:solidFill>
                <a:latin typeface="DM Sans"/>
              </a:rPr>
              <a:t> </a:t>
            </a:r>
            <a:r>
              <a:rPr sz="1350" b="0" i="0" u="none" dirty="0" err="1">
                <a:solidFill>
                  <a:srgbClr val="334155"/>
                </a:solidFill>
                <a:latin typeface="DM Sans"/>
              </a:rPr>
              <a:t>por</a:t>
            </a:r>
            <a:r>
              <a:rPr sz="1350" b="0" i="0" u="none" dirty="0">
                <a:solidFill>
                  <a:srgbClr val="334155"/>
                </a:solidFill>
                <a:latin typeface="DM Sans"/>
              </a:rPr>
              <a:t> </a:t>
            </a:r>
            <a:r>
              <a:rPr sz="1350" b="0" i="0" u="none" dirty="0" err="1">
                <a:solidFill>
                  <a:srgbClr val="334155"/>
                </a:solidFill>
                <a:latin typeface="DM Sans"/>
              </a:rPr>
              <a:t>perfiles</a:t>
            </a:r>
            <a:r>
              <a:rPr sz="1350" b="0" i="0" u="none" dirty="0">
                <a:solidFill>
                  <a:srgbClr val="334155"/>
                </a:solidFill>
                <a:latin typeface="DM Sans"/>
              </a:rPr>
              <a:t> </a:t>
            </a:r>
            <a:r>
              <a:rPr sz="1350" b="1" i="0" u="none" dirty="0">
                <a:solidFill>
                  <a:srgbClr val="0F172A"/>
                </a:solidFill>
                <a:latin typeface="DM Sans"/>
              </a:rPr>
              <a:t>no </a:t>
            </a:r>
            <a:r>
              <a:rPr sz="1350" b="1" i="0" u="none" dirty="0" err="1">
                <a:solidFill>
                  <a:srgbClr val="0F172A"/>
                </a:solidFill>
                <a:latin typeface="DM Sans"/>
              </a:rPr>
              <a:t>clínicos</a:t>
            </a:r>
            <a:r>
              <a:rPr sz="1350" b="0" i="0" u="none" dirty="0">
                <a:solidFill>
                  <a:srgbClr val="334155"/>
                </a:solidFill>
                <a:latin typeface="DM Sans"/>
              </a:rPr>
              <a:t> o </a:t>
            </a:r>
            <a:r>
              <a:rPr sz="1350" b="0" i="0" u="none" dirty="0" err="1">
                <a:solidFill>
                  <a:srgbClr val="334155"/>
                </a:solidFill>
                <a:latin typeface="DM Sans"/>
              </a:rPr>
              <a:t>influenciadores</a:t>
            </a:r>
            <a:r>
              <a:rPr sz="1350" b="0" i="0" u="none" dirty="0">
                <a:solidFill>
                  <a:srgbClr val="334155"/>
                </a:solidFill>
                <a:latin typeface="DM Sans"/>
              </a:rPr>
              <a:t>.</a:t>
            </a:r>
          </a:p>
        </p:txBody>
      </p:sp>
      <p:sp>
        <p:nvSpPr>
          <p:cNvPr id="8" name="TextBox 7"/>
          <p:cNvSpPr txBox="1"/>
          <p:nvPr/>
        </p:nvSpPr>
        <p:spPr>
          <a:xfrm>
            <a:off x="1000125" y="3995737"/>
            <a:ext cx="4905375" cy="514350"/>
          </a:xfrm>
          <a:prstGeom prst="rect">
            <a:avLst/>
          </a:prstGeom>
          <a:noFill/>
        </p:spPr>
        <p:txBody>
          <a:bodyPr wrap="square" lIns="0" tIns="0" rIns="0" bIns="0" anchor="t">
            <a:spAutoFit/>
          </a:bodyPr>
          <a:lstStyle/>
          <a:p>
            <a:pPr algn="l">
              <a:lnSpc>
                <a:spcPts val="2025"/>
              </a:lnSpc>
            </a:pPr>
            <a:r>
              <a:rPr sz="1350" b="0" i="0" u="none">
                <a:solidFill>
                  <a:srgbClr val="334155"/>
                </a:solidFill>
                <a:latin typeface="DM Sans"/>
              </a:rPr>
              <a:t>Atribución falsa de síntomas cotidianos (cólicos, reflujo, llanto, tensión) al frenillo.</a:t>
            </a:r>
          </a:p>
        </p:txBody>
      </p:sp>
      <p:sp>
        <p:nvSpPr>
          <p:cNvPr id="9" name="TextBox 8"/>
          <p:cNvSpPr txBox="1"/>
          <p:nvPr/>
        </p:nvSpPr>
        <p:spPr>
          <a:xfrm>
            <a:off x="1000125" y="4700587"/>
            <a:ext cx="4905375" cy="257175"/>
          </a:xfrm>
          <a:prstGeom prst="rect">
            <a:avLst/>
          </a:prstGeom>
          <a:noFill/>
        </p:spPr>
        <p:txBody>
          <a:bodyPr wrap="square" lIns="0" tIns="0" rIns="0" bIns="0" anchor="t">
            <a:spAutoFit/>
          </a:bodyPr>
          <a:lstStyle/>
          <a:p>
            <a:pPr algn="l">
              <a:lnSpc>
                <a:spcPts val="2025"/>
              </a:lnSpc>
            </a:pPr>
            <a:r>
              <a:rPr sz="1350" b="0" i="0" u="none" dirty="0">
                <a:solidFill>
                  <a:srgbClr val="334155"/>
                </a:solidFill>
                <a:latin typeface="DM Sans"/>
              </a:rPr>
              <a:t>Generación de </a:t>
            </a:r>
            <a:r>
              <a:rPr sz="1350" b="0" i="0" u="none" dirty="0" err="1">
                <a:solidFill>
                  <a:srgbClr val="334155"/>
                </a:solidFill>
                <a:latin typeface="DM Sans"/>
              </a:rPr>
              <a:t>ansiedad</a:t>
            </a:r>
            <a:r>
              <a:rPr sz="1350" b="0" i="0" u="none" dirty="0">
                <a:solidFill>
                  <a:srgbClr val="334155"/>
                </a:solidFill>
                <a:latin typeface="DM Sans"/>
              </a:rPr>
              <a:t> y falsas </a:t>
            </a:r>
            <a:r>
              <a:rPr sz="1350" b="0" i="0" u="none" dirty="0" err="1">
                <a:solidFill>
                  <a:srgbClr val="334155"/>
                </a:solidFill>
                <a:latin typeface="DM Sans"/>
              </a:rPr>
              <a:t>expectativas</a:t>
            </a:r>
            <a:r>
              <a:rPr sz="1350" b="0" i="0" u="none" dirty="0">
                <a:solidFill>
                  <a:srgbClr val="334155"/>
                </a:solidFill>
                <a:latin typeface="DM Sans"/>
              </a:rPr>
              <a:t> </a:t>
            </a:r>
            <a:r>
              <a:rPr sz="1350" b="0" i="0" u="none" dirty="0" err="1">
                <a:solidFill>
                  <a:srgbClr val="334155"/>
                </a:solidFill>
                <a:latin typeface="DM Sans"/>
              </a:rPr>
              <a:t>en</a:t>
            </a:r>
            <a:r>
              <a:rPr sz="1350" b="0" i="0" u="none" dirty="0">
                <a:solidFill>
                  <a:srgbClr val="334155"/>
                </a:solidFill>
                <a:latin typeface="DM Sans"/>
              </a:rPr>
              <a:t> las </a:t>
            </a:r>
            <a:r>
              <a:rPr sz="1350" b="0" i="0" u="none" dirty="0" err="1">
                <a:solidFill>
                  <a:srgbClr val="334155"/>
                </a:solidFill>
                <a:latin typeface="DM Sans"/>
              </a:rPr>
              <a:t>familias</a:t>
            </a:r>
            <a:r>
              <a:rPr sz="1350" b="0" i="0" u="none" dirty="0">
                <a:solidFill>
                  <a:srgbClr val="334155"/>
                </a:solidFill>
                <a:latin typeface="DM Sans"/>
              </a:rPr>
              <a:t>.</a:t>
            </a:r>
          </a:p>
        </p:txBody>
      </p:sp>
      <p:pic>
        <p:nvPicPr>
          <p:cNvPr id="10" name="Picture 9" descr="image.png"/>
          <p:cNvPicPr>
            <a:picLocks noChangeAspect="1"/>
          </p:cNvPicPr>
          <p:nvPr/>
        </p:nvPicPr>
        <p:blipFill>
          <a:blip r:embed="rId5"/>
          <a:stretch>
            <a:fillRect/>
          </a:stretch>
        </p:blipFill>
        <p:spPr>
          <a:xfrm>
            <a:off x="571500" y="3314700"/>
            <a:ext cx="180975" cy="219075"/>
          </a:xfrm>
          <a:prstGeom prst="rect">
            <a:avLst/>
          </a:prstGeom>
        </p:spPr>
      </p:pic>
      <p:pic>
        <p:nvPicPr>
          <p:cNvPr id="11" name="Picture 10" descr="image.png"/>
          <p:cNvPicPr>
            <a:picLocks noChangeAspect="1"/>
          </p:cNvPicPr>
          <p:nvPr/>
        </p:nvPicPr>
        <p:blipFill>
          <a:blip r:embed="rId6"/>
          <a:stretch>
            <a:fillRect/>
          </a:stretch>
        </p:blipFill>
        <p:spPr>
          <a:xfrm>
            <a:off x="571500" y="4019550"/>
            <a:ext cx="209550" cy="219075"/>
          </a:xfrm>
          <a:prstGeom prst="rect">
            <a:avLst/>
          </a:prstGeom>
        </p:spPr>
      </p:pic>
      <p:pic>
        <p:nvPicPr>
          <p:cNvPr id="12" name="Picture 11" descr="image.png"/>
          <p:cNvPicPr>
            <a:picLocks noChangeAspect="1"/>
          </p:cNvPicPr>
          <p:nvPr/>
        </p:nvPicPr>
        <p:blipFill>
          <a:blip r:embed="rId7"/>
          <a:stretch>
            <a:fillRect/>
          </a:stretch>
        </p:blipFill>
        <p:spPr>
          <a:xfrm>
            <a:off x="571500" y="4724400"/>
            <a:ext cx="209550" cy="219075"/>
          </a:xfrm>
          <a:prstGeom prst="rect">
            <a:avLst/>
          </a:prstGeom>
        </p:spPr>
      </p:pic>
      <p:sp>
        <p:nvSpPr>
          <p:cNvPr id="13" name="TextBox 12"/>
          <p:cNvSpPr txBox="1"/>
          <p:nvPr/>
        </p:nvSpPr>
        <p:spPr>
          <a:xfrm>
            <a:off x="571500" y="476250"/>
            <a:ext cx="11601450" cy="428625"/>
          </a:xfrm>
          <a:prstGeom prst="rect">
            <a:avLst/>
          </a:prstGeom>
          <a:noFill/>
        </p:spPr>
        <p:txBody>
          <a:bodyPr wrap="square" lIns="0" tIns="0" rIns="0" bIns="0" anchor="t">
            <a:spAutoFit/>
          </a:bodyPr>
          <a:lstStyle/>
          <a:p>
            <a:pPr algn="l"/>
            <a:r>
              <a:rPr sz="2700" b="1" i="0" u="none">
                <a:solidFill>
                  <a:srgbClr val="0369A1"/>
                </a:solidFill>
                <a:latin typeface="Outfit"/>
              </a:rPr>
              <a:t>El Impacto de Redes Sociales</a:t>
            </a:r>
          </a:p>
        </p:txBody>
      </p:sp>
      <p:pic>
        <p:nvPicPr>
          <p:cNvPr id="15" name="New picture">
            <a:extLst>
              <a:ext uri="{FF2B5EF4-FFF2-40B4-BE49-F238E27FC236}">
                <a16:creationId xmlns:a16="http://schemas.microsoft.com/office/drawing/2014/main" id="{D407F0D0-9C3C-9935-BAD6-0AD24FDB2102}"/>
              </a:ext>
            </a:extLst>
          </p:cNvPr>
          <p:cNvPicPr>
            <a:picLocks noChangeAspect="1" noChangeArrowheads="1"/>
          </p:cNvPicPr>
          <p:nvPr>
            <p:custDataLst>
              <p:tags r:id="rId1"/>
            </p:custDataLst>
          </p:nvPr>
        </p:nvPicPr>
        <p:blipFill>
          <a:blip r:embed="rId8">
            <a:extLst>
              <a:ext uri="{28A0092B-C50C-407E-A947-70E740481C1C}">
                <a14:useLocalDpi xmlns:a14="http://schemas.microsoft.com/office/drawing/2010/main" val="0"/>
              </a:ext>
            </a:extLst>
          </a:blip>
          <a:srcRect/>
          <a:stretch>
            <a:fillRect/>
          </a:stretch>
        </p:blipFill>
        <p:spPr bwMode="auto">
          <a:xfrm>
            <a:off x="6346698" y="2186178"/>
            <a:ext cx="5213604" cy="303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lgn="ctr">
                <a:solidFill>
                  <a:srgbClr val="000000"/>
                </a:solidFill>
                <a:prstDash val="solid"/>
                <a:round/>
                <a:headEnd type="none" w="med" len="med"/>
                <a:tailEnd type="none" w="med" len="med"/>
              </a14:hiddenLine>
            </a:ext>
          </a:extLst>
        </p:spPr>
      </p:pic>
      <p:sp>
        <p:nvSpPr>
          <p:cNvPr id="16" name="CuadroTexto 15">
            <a:extLst>
              <a:ext uri="{FF2B5EF4-FFF2-40B4-BE49-F238E27FC236}">
                <a16:creationId xmlns:a16="http://schemas.microsoft.com/office/drawing/2014/main" id="{ACBFCD39-B098-BAEB-1CF7-EC6F7E687986}"/>
              </a:ext>
            </a:extLst>
          </p:cNvPr>
          <p:cNvSpPr txBox="1"/>
          <p:nvPr/>
        </p:nvSpPr>
        <p:spPr>
          <a:xfrm>
            <a:off x="1091381" y="5899355"/>
            <a:ext cx="10058400" cy="369332"/>
          </a:xfrm>
          <a:prstGeom prst="rect">
            <a:avLst/>
          </a:prstGeom>
          <a:noFill/>
        </p:spPr>
        <p:txBody>
          <a:bodyPr wrap="square" rtlCol="0">
            <a:spAutoFit/>
          </a:bodyPr>
          <a:lstStyle/>
          <a:p>
            <a:pPr algn="ctr"/>
            <a:r>
              <a:rPr lang="es-CL" sz="1000" dirty="0"/>
              <a:t>Booth L, Aldaihani A, Davidson J, Wilson C, Lawlor C, Hong P, et al. Misinformation and readability of social media content on pediatric ankyloglossia and other oral ties. JAMA Otolaryngol Head Neck Surg. 2025;151(2):143-150.</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18288"/>
            <a:ext cx="12192000" cy="6858000"/>
          </a:xfrm>
          <a:prstGeom prst="rect">
            <a:avLst/>
          </a:prstGeom>
        </p:spPr>
      </p:pic>
      <p:pic>
        <p:nvPicPr>
          <p:cNvPr id="3" name="Picture 2" descr="image.png"/>
          <p:cNvPicPr>
            <a:picLocks noChangeAspect="1"/>
          </p:cNvPicPr>
          <p:nvPr/>
        </p:nvPicPr>
        <p:blipFill>
          <a:blip r:embed="rId3"/>
          <a:stretch>
            <a:fillRect/>
          </a:stretch>
        </p:blipFill>
        <p:spPr>
          <a:xfrm>
            <a:off x="523875" y="2167681"/>
            <a:ext cx="5405437" cy="3170336"/>
          </a:xfrm>
          <a:prstGeom prst="rect">
            <a:avLst/>
          </a:prstGeom>
        </p:spPr>
      </p:pic>
      <p:pic>
        <p:nvPicPr>
          <p:cNvPr id="4" name="Picture 3" descr="image.png"/>
          <p:cNvPicPr>
            <a:picLocks noChangeAspect="1"/>
          </p:cNvPicPr>
          <p:nvPr/>
        </p:nvPicPr>
        <p:blipFill>
          <a:blip r:embed="rId4"/>
          <a:stretch>
            <a:fillRect/>
          </a:stretch>
        </p:blipFill>
        <p:spPr>
          <a:xfrm>
            <a:off x="6262687" y="2167681"/>
            <a:ext cx="5405437" cy="3170336"/>
          </a:xfrm>
          <a:prstGeom prst="rect">
            <a:avLst/>
          </a:prstGeom>
        </p:spPr>
      </p:pic>
      <p:pic>
        <p:nvPicPr>
          <p:cNvPr id="5" name="Picture 4" descr="image.png"/>
          <p:cNvPicPr>
            <a:picLocks noChangeAspect="1"/>
          </p:cNvPicPr>
          <p:nvPr/>
        </p:nvPicPr>
        <p:blipFill>
          <a:blip r:embed="rId5"/>
          <a:stretch>
            <a:fillRect/>
          </a:stretch>
        </p:blipFill>
        <p:spPr>
          <a:xfrm>
            <a:off x="819150" y="4287589"/>
            <a:ext cx="4852987" cy="793253"/>
          </a:xfrm>
          <a:prstGeom prst="rect">
            <a:avLst/>
          </a:prstGeom>
        </p:spPr>
      </p:pic>
      <p:pic>
        <p:nvPicPr>
          <p:cNvPr id="6" name="Picture 5" descr="image.png"/>
          <p:cNvPicPr>
            <a:picLocks noChangeAspect="1"/>
          </p:cNvPicPr>
          <p:nvPr/>
        </p:nvPicPr>
        <p:blipFill>
          <a:blip r:embed="rId6"/>
          <a:stretch>
            <a:fillRect/>
          </a:stretch>
        </p:blipFill>
        <p:spPr>
          <a:xfrm>
            <a:off x="6557962" y="4052887"/>
            <a:ext cx="4852987" cy="793253"/>
          </a:xfrm>
          <a:prstGeom prst="rect">
            <a:avLst/>
          </a:prstGeom>
        </p:spPr>
      </p:pic>
      <p:sp>
        <p:nvSpPr>
          <p:cNvPr id="7" name="TextBox 6"/>
          <p:cNvSpPr txBox="1"/>
          <p:nvPr/>
        </p:nvSpPr>
        <p:spPr>
          <a:xfrm>
            <a:off x="819150" y="2872531"/>
            <a:ext cx="5095636" cy="266700"/>
          </a:xfrm>
          <a:prstGeom prst="rect">
            <a:avLst/>
          </a:prstGeom>
          <a:noFill/>
        </p:spPr>
        <p:txBody>
          <a:bodyPr wrap="square" lIns="0" tIns="0" rIns="0" bIns="0" anchor="t">
            <a:spAutoFit/>
          </a:bodyPr>
          <a:lstStyle/>
          <a:p>
            <a:pPr algn="l"/>
            <a:r>
              <a:rPr sz="1650" b="0" i="0" u="none">
                <a:solidFill>
                  <a:srgbClr val="0369A1"/>
                </a:solidFill>
                <a:latin typeface="Outfit SemiBold"/>
              </a:rPr>
              <a:t>Los Actores del Boom</a:t>
            </a:r>
          </a:p>
        </p:txBody>
      </p:sp>
      <p:sp>
        <p:nvSpPr>
          <p:cNvPr id="8" name="TextBox 7"/>
          <p:cNvSpPr txBox="1"/>
          <p:nvPr/>
        </p:nvSpPr>
        <p:spPr>
          <a:xfrm>
            <a:off x="819150" y="3234481"/>
            <a:ext cx="4852987" cy="681533"/>
          </a:xfrm>
          <a:prstGeom prst="rect">
            <a:avLst/>
          </a:prstGeom>
          <a:noFill/>
        </p:spPr>
        <p:txBody>
          <a:bodyPr wrap="square" lIns="0" tIns="0" rIns="0" bIns="0" anchor="t">
            <a:spAutoFit/>
          </a:bodyPr>
          <a:lstStyle/>
          <a:p>
            <a:pPr algn="l">
              <a:lnSpc>
                <a:spcPts val="1848"/>
              </a:lnSpc>
            </a:pPr>
            <a:r>
              <a:rPr sz="1275" b="0" i="0" u="none" dirty="0" err="1">
                <a:solidFill>
                  <a:srgbClr val="334155"/>
                </a:solidFill>
                <a:latin typeface="DM Sans"/>
              </a:rPr>
              <a:t>Apareció</a:t>
            </a:r>
            <a:r>
              <a:rPr sz="1275" b="0" i="0" u="none" dirty="0">
                <a:solidFill>
                  <a:srgbClr val="334155"/>
                </a:solidFill>
                <a:latin typeface="DM Sans"/>
              </a:rPr>
              <a:t> </a:t>
            </a:r>
            <a:r>
              <a:rPr sz="1275" b="0" i="0" u="none" dirty="0" err="1">
                <a:solidFill>
                  <a:srgbClr val="334155"/>
                </a:solidFill>
                <a:latin typeface="DM Sans"/>
              </a:rPr>
              <a:t>una</a:t>
            </a:r>
            <a:r>
              <a:rPr sz="1275" b="0" i="0" u="none" dirty="0">
                <a:solidFill>
                  <a:srgbClr val="334155"/>
                </a:solidFill>
                <a:latin typeface="DM Sans"/>
              </a:rPr>
              <a:t> red de </a:t>
            </a:r>
            <a:r>
              <a:rPr sz="1275" b="0" i="0" u="none" dirty="0" err="1">
                <a:solidFill>
                  <a:srgbClr val="334155"/>
                </a:solidFill>
                <a:latin typeface="DM Sans"/>
              </a:rPr>
              <a:t>evaluadores</a:t>
            </a:r>
            <a:r>
              <a:rPr sz="1275" b="0" i="0" u="none" dirty="0">
                <a:solidFill>
                  <a:srgbClr val="334155"/>
                </a:solidFill>
                <a:latin typeface="DM Sans"/>
              </a:rPr>
              <a:t> </a:t>
            </a:r>
            <a:r>
              <a:rPr lang="es-CL" sz="1275" b="0" i="0" u="none" dirty="0">
                <a:solidFill>
                  <a:srgbClr val="334155"/>
                </a:solidFill>
                <a:latin typeface="DM Sans"/>
              </a:rPr>
              <a:t>( asesoras </a:t>
            </a:r>
            <a:r>
              <a:rPr sz="1275" b="0" i="0" u="none" dirty="0">
                <a:solidFill>
                  <a:srgbClr val="334155"/>
                </a:solidFill>
                <a:latin typeface="DM Sans"/>
              </a:rPr>
              <a:t>de </a:t>
            </a:r>
            <a:r>
              <a:rPr sz="1275" b="0" i="0" u="none" dirty="0" err="1">
                <a:solidFill>
                  <a:srgbClr val="334155"/>
                </a:solidFill>
                <a:latin typeface="DM Sans"/>
              </a:rPr>
              <a:t>lactancia</a:t>
            </a:r>
            <a:r>
              <a:rPr sz="1275" b="0" i="0" u="none" dirty="0">
                <a:solidFill>
                  <a:srgbClr val="334155"/>
                </a:solidFill>
                <a:latin typeface="DM Sans"/>
              </a:rPr>
              <a:t>, </a:t>
            </a:r>
            <a:r>
              <a:rPr sz="1275" b="0" i="0" u="none" dirty="0" err="1">
                <a:solidFill>
                  <a:srgbClr val="334155"/>
                </a:solidFill>
                <a:latin typeface="DM Sans"/>
              </a:rPr>
              <a:t>fonoaudiólogos</a:t>
            </a:r>
            <a:r>
              <a:rPr sz="1275" b="0" i="0" u="none" dirty="0">
                <a:solidFill>
                  <a:srgbClr val="334155"/>
                </a:solidFill>
                <a:latin typeface="DM Sans"/>
              </a:rPr>
              <a:t>, </a:t>
            </a:r>
            <a:r>
              <a:rPr sz="1275" b="0" i="0" u="none" dirty="0" err="1">
                <a:solidFill>
                  <a:srgbClr val="334155"/>
                </a:solidFill>
                <a:latin typeface="DM Sans"/>
              </a:rPr>
              <a:t>dentistas</a:t>
            </a:r>
            <a:r>
              <a:rPr sz="1275" b="0" i="0" u="none" dirty="0">
                <a:solidFill>
                  <a:srgbClr val="334155"/>
                </a:solidFill>
                <a:latin typeface="DM Sans"/>
              </a:rPr>
              <a:t>, </a:t>
            </a:r>
            <a:r>
              <a:rPr sz="1275" b="0" i="0" u="none" dirty="0" err="1">
                <a:solidFill>
                  <a:srgbClr val="334155"/>
                </a:solidFill>
                <a:latin typeface="DM Sans"/>
              </a:rPr>
              <a:t>cirujanos</a:t>
            </a:r>
            <a:r>
              <a:rPr sz="1275" b="0" i="0" u="none" dirty="0">
                <a:solidFill>
                  <a:srgbClr val="334155"/>
                </a:solidFill>
                <a:latin typeface="DM Sans"/>
              </a:rPr>
              <a:t> y </a:t>
            </a:r>
            <a:r>
              <a:rPr sz="1275" b="0" i="0" u="none" dirty="0" err="1">
                <a:solidFill>
                  <a:srgbClr val="334155"/>
                </a:solidFill>
                <a:latin typeface="DM Sans"/>
              </a:rPr>
              <a:t>otorrinos</a:t>
            </a:r>
            <a:r>
              <a:rPr sz="1275" b="0" i="0" u="none" dirty="0">
                <a:solidFill>
                  <a:srgbClr val="334155"/>
                </a:solidFill>
                <a:latin typeface="DM Sans"/>
              </a:rPr>
              <a:t>) </a:t>
            </a:r>
            <a:r>
              <a:rPr lang="es-CL" sz="1275" b="0" i="0" u="none" dirty="0">
                <a:solidFill>
                  <a:srgbClr val="334155"/>
                </a:solidFill>
                <a:latin typeface="DM Sans"/>
              </a:rPr>
              <a:t>que </a:t>
            </a:r>
            <a:r>
              <a:rPr sz="1275" b="0" i="0" u="none" dirty="0">
                <a:solidFill>
                  <a:srgbClr val="334155"/>
                </a:solidFill>
                <a:latin typeface="DM Sans"/>
              </a:rPr>
              <a:t> </a:t>
            </a:r>
            <a:r>
              <a:rPr sz="1275" b="0" i="0" u="none" dirty="0" err="1">
                <a:solidFill>
                  <a:srgbClr val="334155"/>
                </a:solidFill>
                <a:latin typeface="DM Sans"/>
              </a:rPr>
              <a:t>busca</a:t>
            </a:r>
            <a:r>
              <a:rPr lang="es-CL" sz="1275" b="0" i="0" u="none" dirty="0">
                <a:solidFill>
                  <a:srgbClr val="334155"/>
                </a:solidFill>
                <a:latin typeface="DM Sans"/>
              </a:rPr>
              <a:t>n</a:t>
            </a:r>
            <a:r>
              <a:rPr sz="1275" b="0" i="0" u="none" dirty="0">
                <a:solidFill>
                  <a:srgbClr val="334155"/>
                </a:solidFill>
                <a:latin typeface="DM Sans"/>
              </a:rPr>
              <a:t> </a:t>
            </a:r>
            <a:r>
              <a:rPr sz="1275" b="0" i="0" u="none" dirty="0" err="1">
                <a:solidFill>
                  <a:srgbClr val="334155"/>
                </a:solidFill>
                <a:latin typeface="DM Sans"/>
              </a:rPr>
              <a:t>frenillos</a:t>
            </a:r>
            <a:r>
              <a:rPr sz="1275" b="0" i="0" u="none" dirty="0">
                <a:solidFill>
                  <a:srgbClr val="334155"/>
                </a:solidFill>
                <a:latin typeface="DM Sans"/>
              </a:rPr>
              <a:t> </a:t>
            </a:r>
            <a:r>
              <a:rPr sz="1275" b="0" i="0" u="none" dirty="0" err="1">
                <a:solidFill>
                  <a:srgbClr val="334155"/>
                </a:solidFill>
                <a:latin typeface="DM Sans"/>
              </a:rPr>
              <a:t>en</a:t>
            </a:r>
            <a:r>
              <a:rPr sz="1275" b="0" i="0" u="none" dirty="0">
                <a:solidFill>
                  <a:srgbClr val="334155"/>
                </a:solidFill>
                <a:latin typeface="DM Sans"/>
              </a:rPr>
              <a:t> </a:t>
            </a:r>
            <a:r>
              <a:rPr sz="1275" b="0" i="0" u="none" dirty="0" err="1">
                <a:solidFill>
                  <a:srgbClr val="334155"/>
                </a:solidFill>
                <a:latin typeface="DM Sans"/>
              </a:rPr>
              <a:t>casi</a:t>
            </a:r>
            <a:r>
              <a:rPr sz="1275" b="0" i="0" u="none" dirty="0">
                <a:solidFill>
                  <a:srgbClr val="334155"/>
                </a:solidFill>
                <a:latin typeface="DM Sans"/>
              </a:rPr>
              <a:t> </a:t>
            </a:r>
            <a:r>
              <a:rPr sz="1275" b="0" i="0" u="none" dirty="0" err="1">
                <a:solidFill>
                  <a:srgbClr val="334155"/>
                </a:solidFill>
                <a:latin typeface="DM Sans"/>
              </a:rPr>
              <a:t>cualquier</a:t>
            </a:r>
            <a:r>
              <a:rPr sz="1275" b="0" i="0" u="none" dirty="0">
                <a:solidFill>
                  <a:srgbClr val="334155"/>
                </a:solidFill>
                <a:latin typeface="DM Sans"/>
              </a:rPr>
              <a:t> </a:t>
            </a:r>
            <a:r>
              <a:rPr sz="1275" b="0" i="0" u="none" dirty="0" err="1">
                <a:solidFill>
                  <a:srgbClr val="334155"/>
                </a:solidFill>
                <a:latin typeface="DM Sans"/>
              </a:rPr>
              <a:t>lactante</a:t>
            </a:r>
            <a:r>
              <a:rPr sz="1275" b="0" i="0" u="none" dirty="0">
                <a:solidFill>
                  <a:srgbClr val="334155"/>
                </a:solidFill>
                <a:latin typeface="DM Sans"/>
              </a:rPr>
              <a:t>.</a:t>
            </a:r>
          </a:p>
        </p:txBody>
      </p:sp>
      <p:sp>
        <p:nvSpPr>
          <p:cNvPr id="9" name="TextBox 8"/>
          <p:cNvSpPr txBox="1"/>
          <p:nvPr/>
        </p:nvSpPr>
        <p:spPr>
          <a:xfrm>
            <a:off x="6557962" y="2872531"/>
            <a:ext cx="5095636" cy="266700"/>
          </a:xfrm>
          <a:prstGeom prst="rect">
            <a:avLst/>
          </a:prstGeom>
          <a:noFill/>
        </p:spPr>
        <p:txBody>
          <a:bodyPr wrap="square" lIns="0" tIns="0" rIns="0" bIns="0" anchor="t">
            <a:spAutoFit/>
          </a:bodyPr>
          <a:lstStyle/>
          <a:p>
            <a:pPr algn="l"/>
            <a:r>
              <a:rPr sz="1650" b="0" i="0" u="none">
                <a:solidFill>
                  <a:srgbClr val="0369A1"/>
                </a:solidFill>
                <a:latin typeface="Outfit SemiBold"/>
              </a:rPr>
              <a:t>El Impulso Digital</a:t>
            </a:r>
          </a:p>
        </p:txBody>
      </p:sp>
      <p:sp>
        <p:nvSpPr>
          <p:cNvPr id="10" name="TextBox 9"/>
          <p:cNvSpPr txBox="1"/>
          <p:nvPr/>
        </p:nvSpPr>
        <p:spPr>
          <a:xfrm>
            <a:off x="6557962" y="3234481"/>
            <a:ext cx="4852987" cy="704105"/>
          </a:xfrm>
          <a:prstGeom prst="rect">
            <a:avLst/>
          </a:prstGeom>
          <a:noFill/>
        </p:spPr>
        <p:txBody>
          <a:bodyPr wrap="square" lIns="0" tIns="0" rIns="0" bIns="0" anchor="t">
            <a:spAutoFit/>
          </a:bodyPr>
          <a:lstStyle/>
          <a:p>
            <a:pPr algn="l">
              <a:lnSpc>
                <a:spcPts val="1848"/>
              </a:lnSpc>
            </a:pPr>
            <a:r>
              <a:rPr sz="1275" b="0" i="0" u="none">
                <a:solidFill>
                  <a:srgbClr val="334155"/>
                </a:solidFill>
                <a:latin typeface="DM Sans"/>
              </a:rPr>
              <a:t>Estudios en </a:t>
            </a:r>
            <a:r>
              <a:rPr sz="1275" b="0" i="1" u="none">
                <a:solidFill>
                  <a:srgbClr val="334155"/>
                </a:solidFill>
                <a:latin typeface="DM Sans"/>
              </a:rPr>
              <a:t>JAMA Otolaryngology (2025)</a:t>
            </a:r>
            <a:r>
              <a:rPr sz="1275" b="0" i="0" u="none">
                <a:solidFill>
                  <a:srgbClr val="334155"/>
                </a:solidFill>
                <a:latin typeface="DM Sans"/>
              </a:rPr>
              <a:t> muestran que el auge se nutre de contenidos virales que culpan al frenillo de llantos, reflujo o cólicos normales del bebé.</a:t>
            </a:r>
          </a:p>
        </p:txBody>
      </p:sp>
      <p:pic>
        <p:nvPicPr>
          <p:cNvPr id="11" name="Picture 10" descr="image.png"/>
          <p:cNvPicPr>
            <a:picLocks noChangeAspect="1"/>
          </p:cNvPicPr>
          <p:nvPr/>
        </p:nvPicPr>
        <p:blipFill>
          <a:blip r:embed="rId7"/>
          <a:stretch>
            <a:fillRect/>
          </a:stretch>
        </p:blipFill>
        <p:spPr>
          <a:xfrm>
            <a:off x="819150" y="2462956"/>
            <a:ext cx="285750" cy="285750"/>
          </a:xfrm>
          <a:prstGeom prst="rect">
            <a:avLst/>
          </a:prstGeom>
        </p:spPr>
      </p:pic>
      <p:sp>
        <p:nvSpPr>
          <p:cNvPr id="12" name="TextBox 11"/>
          <p:cNvSpPr txBox="1"/>
          <p:nvPr/>
        </p:nvSpPr>
        <p:spPr>
          <a:xfrm>
            <a:off x="1019175" y="4449514"/>
            <a:ext cx="4530599" cy="681533"/>
          </a:xfrm>
          <a:prstGeom prst="rect">
            <a:avLst/>
          </a:prstGeom>
          <a:noFill/>
        </p:spPr>
        <p:txBody>
          <a:bodyPr wrap="square" lIns="161925" tIns="0" rIns="0" bIns="0" anchor="t">
            <a:spAutoFit/>
          </a:bodyPr>
          <a:lstStyle/>
          <a:p>
            <a:pPr algn="l">
              <a:lnSpc>
                <a:spcPts val="1848"/>
              </a:lnSpc>
            </a:pPr>
            <a:r>
              <a:rPr sz="1275" b="0" i="0" u="none" dirty="0">
                <a:solidFill>
                  <a:srgbClr val="991B1B"/>
                </a:solidFill>
                <a:latin typeface="DM Sans Medium"/>
              </a:rPr>
              <a:t>Se </a:t>
            </a:r>
            <a:r>
              <a:rPr sz="1275" b="0" i="0" u="none" dirty="0" err="1">
                <a:solidFill>
                  <a:srgbClr val="991B1B"/>
                </a:solidFill>
                <a:latin typeface="DM Sans Medium"/>
              </a:rPr>
              <a:t>generan</a:t>
            </a:r>
            <a:r>
              <a:rPr sz="1275" b="0" i="0" u="none" dirty="0">
                <a:solidFill>
                  <a:srgbClr val="991B1B"/>
                </a:solidFill>
                <a:latin typeface="DM Sans Medium"/>
              </a:rPr>
              <a:t> </a:t>
            </a:r>
            <a:r>
              <a:rPr sz="1275" b="0" i="0" u="none" dirty="0" err="1">
                <a:solidFill>
                  <a:srgbClr val="991B1B"/>
                </a:solidFill>
                <a:latin typeface="DM Sans Medium"/>
              </a:rPr>
              <a:t>derivaciones</a:t>
            </a:r>
            <a:r>
              <a:rPr sz="1275" b="0" i="0" u="none" dirty="0">
                <a:solidFill>
                  <a:srgbClr val="991B1B"/>
                </a:solidFill>
                <a:latin typeface="DM Sans Medium"/>
              </a:rPr>
              <a:t> </a:t>
            </a:r>
            <a:r>
              <a:rPr sz="1275" b="0" i="0" u="none" dirty="0" err="1">
                <a:solidFill>
                  <a:srgbClr val="991B1B"/>
                </a:solidFill>
                <a:latin typeface="DM Sans Medium"/>
              </a:rPr>
              <a:t>cruzadas</a:t>
            </a:r>
            <a:r>
              <a:rPr sz="1275" b="0" i="0" u="none" dirty="0">
                <a:solidFill>
                  <a:srgbClr val="991B1B"/>
                </a:solidFill>
                <a:latin typeface="DM Sans Medium"/>
              </a:rPr>
              <a:t> </a:t>
            </a:r>
            <a:r>
              <a:rPr sz="1275" b="0" i="0" u="none" dirty="0" err="1">
                <a:solidFill>
                  <a:srgbClr val="991B1B"/>
                </a:solidFill>
                <a:latin typeface="DM Sans Medium"/>
              </a:rPr>
              <a:t>en</a:t>
            </a:r>
            <a:r>
              <a:rPr sz="1275" b="0" i="0" u="none" dirty="0">
                <a:solidFill>
                  <a:srgbClr val="991B1B"/>
                </a:solidFill>
                <a:latin typeface="DM Sans Medium"/>
              </a:rPr>
              <a:t> </a:t>
            </a:r>
            <a:r>
              <a:rPr sz="1275" b="0" i="0" u="none" dirty="0" err="1">
                <a:solidFill>
                  <a:srgbClr val="991B1B"/>
                </a:solidFill>
                <a:latin typeface="DM Sans Medium"/>
              </a:rPr>
              <a:t>cadena</a:t>
            </a:r>
            <a:r>
              <a:rPr sz="1275" b="0" i="0" u="none" dirty="0">
                <a:solidFill>
                  <a:srgbClr val="991B1B"/>
                </a:solidFill>
                <a:latin typeface="DM Sans Medium"/>
              </a:rPr>
              <a:t> </a:t>
            </a:r>
            <a:r>
              <a:rPr sz="1275" b="0" i="0" u="none" dirty="0" err="1">
                <a:solidFill>
                  <a:srgbClr val="991B1B"/>
                </a:solidFill>
                <a:latin typeface="DM Sans Medium"/>
              </a:rPr>
              <a:t>que</a:t>
            </a:r>
            <a:r>
              <a:rPr sz="1275" b="0" i="0" u="none" dirty="0">
                <a:solidFill>
                  <a:srgbClr val="991B1B"/>
                </a:solidFill>
                <a:latin typeface="DM Sans Medium"/>
              </a:rPr>
              <a:t> </a:t>
            </a:r>
            <a:r>
              <a:rPr sz="1275" b="0" i="0" u="none" dirty="0" err="1">
                <a:solidFill>
                  <a:srgbClr val="991B1B"/>
                </a:solidFill>
                <a:latin typeface="DM Sans Medium"/>
              </a:rPr>
              <a:t>sobrediagnostican</a:t>
            </a:r>
            <a:r>
              <a:rPr sz="1275" b="0" i="0" u="none" dirty="0">
                <a:solidFill>
                  <a:srgbClr val="991B1B"/>
                </a:solidFill>
                <a:latin typeface="DM Sans Medium"/>
              </a:rPr>
              <a:t> y </a:t>
            </a:r>
            <a:r>
              <a:rPr sz="1275" b="0" i="0" u="none" dirty="0" err="1">
                <a:solidFill>
                  <a:srgbClr val="991B1B"/>
                </a:solidFill>
                <a:latin typeface="DM Sans Medium"/>
              </a:rPr>
              <a:t>presionan</a:t>
            </a:r>
            <a:r>
              <a:rPr sz="1275" b="0" i="0" u="none" dirty="0">
                <a:solidFill>
                  <a:srgbClr val="991B1B"/>
                </a:solidFill>
                <a:latin typeface="DM Sans Medium"/>
              </a:rPr>
              <a:t> a la familia </a:t>
            </a:r>
            <a:r>
              <a:rPr sz="1275" b="0" i="0" u="none" dirty="0" err="1">
                <a:solidFill>
                  <a:srgbClr val="991B1B"/>
                </a:solidFill>
                <a:latin typeface="DM Sans Medium"/>
              </a:rPr>
              <a:t>hacia</a:t>
            </a:r>
            <a:r>
              <a:rPr sz="1275" b="0" i="0" u="none" dirty="0">
                <a:solidFill>
                  <a:srgbClr val="991B1B"/>
                </a:solidFill>
                <a:latin typeface="DM Sans Medium"/>
              </a:rPr>
              <a:t> la </a:t>
            </a:r>
            <a:r>
              <a:rPr sz="1275" b="0" i="0" u="none" dirty="0" err="1">
                <a:solidFill>
                  <a:srgbClr val="991B1B"/>
                </a:solidFill>
                <a:latin typeface="DM Sans Medium"/>
              </a:rPr>
              <a:t>cirugía</a:t>
            </a:r>
            <a:r>
              <a:rPr sz="1275" b="0" i="0" u="none" dirty="0">
                <a:solidFill>
                  <a:srgbClr val="991B1B"/>
                </a:solidFill>
                <a:latin typeface="DM Sans Medium"/>
              </a:rPr>
              <a:t>.</a:t>
            </a:r>
          </a:p>
        </p:txBody>
      </p:sp>
      <p:pic>
        <p:nvPicPr>
          <p:cNvPr id="13" name="Picture 12" descr="image.png"/>
          <p:cNvPicPr>
            <a:picLocks noChangeAspect="1"/>
          </p:cNvPicPr>
          <p:nvPr/>
        </p:nvPicPr>
        <p:blipFill>
          <a:blip r:embed="rId8"/>
          <a:stretch>
            <a:fillRect/>
          </a:stretch>
        </p:blipFill>
        <p:spPr>
          <a:xfrm>
            <a:off x="6557962" y="2462956"/>
            <a:ext cx="219075" cy="285750"/>
          </a:xfrm>
          <a:prstGeom prst="rect">
            <a:avLst/>
          </a:prstGeom>
        </p:spPr>
      </p:pic>
      <p:sp>
        <p:nvSpPr>
          <p:cNvPr id="14" name="TextBox 13"/>
          <p:cNvSpPr txBox="1"/>
          <p:nvPr/>
        </p:nvSpPr>
        <p:spPr>
          <a:xfrm>
            <a:off x="6757987" y="4214812"/>
            <a:ext cx="4452937" cy="450701"/>
          </a:xfrm>
          <a:prstGeom prst="rect">
            <a:avLst/>
          </a:prstGeom>
          <a:noFill/>
        </p:spPr>
        <p:txBody>
          <a:bodyPr wrap="square" lIns="161925" tIns="0" rIns="0" bIns="0" anchor="t">
            <a:spAutoFit/>
          </a:bodyPr>
          <a:lstStyle/>
          <a:p>
            <a:pPr algn="l">
              <a:lnSpc>
                <a:spcPts val="1848"/>
              </a:lnSpc>
            </a:pPr>
            <a:r>
              <a:rPr sz="1275" b="0" i="0" u="none" dirty="0">
                <a:solidFill>
                  <a:srgbClr val="334155"/>
                </a:solidFill>
                <a:latin typeface="DM Sans Medium"/>
              </a:rPr>
              <a:t>Más del </a:t>
            </a:r>
            <a:r>
              <a:rPr lang="es-CL" sz="1275" b="0" i="0" u="none" dirty="0">
                <a:solidFill>
                  <a:srgbClr val="334155"/>
                </a:solidFill>
                <a:latin typeface="DM Sans Medium"/>
              </a:rPr>
              <a:t>9</a:t>
            </a:r>
            <a:r>
              <a:rPr sz="1275" b="0" i="0" u="none" dirty="0">
                <a:solidFill>
                  <a:srgbClr val="334155"/>
                </a:solidFill>
                <a:latin typeface="DM Sans Medium"/>
              </a:rPr>
              <a:t>0% de las </a:t>
            </a:r>
            <a:r>
              <a:rPr sz="1275" b="0" i="0" u="none" dirty="0" err="1">
                <a:solidFill>
                  <a:srgbClr val="334155"/>
                </a:solidFill>
                <a:latin typeface="DM Sans Medium"/>
              </a:rPr>
              <a:t>publicaciones</a:t>
            </a:r>
            <a:r>
              <a:rPr sz="1275" b="0" i="0" u="none" dirty="0">
                <a:solidFill>
                  <a:srgbClr val="334155"/>
                </a:solidFill>
                <a:latin typeface="DM Sans Medium"/>
              </a:rPr>
              <a:t> </a:t>
            </a:r>
            <a:r>
              <a:rPr sz="1275" b="0" i="0" u="none" dirty="0" err="1">
                <a:solidFill>
                  <a:srgbClr val="334155"/>
                </a:solidFill>
                <a:latin typeface="DM Sans Medium"/>
              </a:rPr>
              <a:t>sobre</a:t>
            </a:r>
            <a:r>
              <a:rPr sz="1275" b="0" i="0" u="none" dirty="0">
                <a:solidFill>
                  <a:srgbClr val="334155"/>
                </a:solidFill>
                <a:latin typeface="DM Sans Medium"/>
              </a:rPr>
              <a:t> </a:t>
            </a:r>
            <a:r>
              <a:rPr sz="1275" b="0" i="0" u="none" dirty="0" err="1">
                <a:solidFill>
                  <a:srgbClr val="334155"/>
                </a:solidFill>
                <a:latin typeface="DM Sans Medium"/>
              </a:rPr>
              <a:t>frenillo</a:t>
            </a:r>
            <a:r>
              <a:rPr sz="1275" b="0" i="0" u="none" dirty="0">
                <a:solidFill>
                  <a:srgbClr val="334155"/>
                </a:solidFill>
                <a:latin typeface="DM Sans Medium"/>
              </a:rPr>
              <a:t> </a:t>
            </a:r>
            <a:r>
              <a:rPr sz="1275" b="0" i="0" u="none" dirty="0" err="1">
                <a:solidFill>
                  <a:srgbClr val="334155"/>
                </a:solidFill>
                <a:latin typeface="DM Sans Medium"/>
              </a:rPr>
              <a:t>en</a:t>
            </a:r>
            <a:r>
              <a:rPr sz="1275" b="0" i="0" u="none" dirty="0">
                <a:solidFill>
                  <a:srgbClr val="334155"/>
                </a:solidFill>
                <a:latin typeface="DM Sans Medium"/>
              </a:rPr>
              <a:t> redes </a:t>
            </a:r>
            <a:r>
              <a:rPr sz="1275" b="0" i="0" u="none" dirty="0" err="1">
                <a:solidFill>
                  <a:srgbClr val="334155"/>
                </a:solidFill>
                <a:latin typeface="DM Sans Medium"/>
              </a:rPr>
              <a:t>contienen</a:t>
            </a:r>
            <a:r>
              <a:rPr sz="1275" b="0" i="0" u="none" dirty="0">
                <a:solidFill>
                  <a:srgbClr val="334155"/>
                </a:solidFill>
                <a:latin typeface="DM Sans Medium"/>
              </a:rPr>
              <a:t> </a:t>
            </a:r>
            <a:r>
              <a:rPr sz="1275" b="0" i="0" u="none" dirty="0" err="1">
                <a:solidFill>
                  <a:srgbClr val="334155"/>
                </a:solidFill>
                <a:latin typeface="DM Sans Medium"/>
              </a:rPr>
              <a:t>desinformación</a:t>
            </a:r>
            <a:r>
              <a:rPr sz="1275" b="0" i="0" u="none" dirty="0">
                <a:solidFill>
                  <a:srgbClr val="334155"/>
                </a:solidFill>
                <a:latin typeface="DM Sans Medium"/>
              </a:rPr>
              <a:t>.</a:t>
            </a:r>
          </a:p>
        </p:txBody>
      </p:sp>
      <p:pic>
        <p:nvPicPr>
          <p:cNvPr id="15" name="Picture 14" descr="image.png"/>
          <p:cNvPicPr>
            <a:picLocks noChangeAspect="1"/>
          </p:cNvPicPr>
          <p:nvPr/>
        </p:nvPicPr>
        <p:blipFill>
          <a:blip r:embed="rId9"/>
          <a:stretch>
            <a:fillRect/>
          </a:stretch>
        </p:blipFill>
        <p:spPr>
          <a:xfrm>
            <a:off x="1019175" y="4478089"/>
            <a:ext cx="161925" cy="161925"/>
          </a:xfrm>
          <a:prstGeom prst="rect">
            <a:avLst/>
          </a:prstGeom>
        </p:spPr>
      </p:pic>
      <p:pic>
        <p:nvPicPr>
          <p:cNvPr id="16" name="Picture 15" descr="image.png"/>
          <p:cNvPicPr>
            <a:picLocks noChangeAspect="1"/>
          </p:cNvPicPr>
          <p:nvPr/>
        </p:nvPicPr>
        <p:blipFill>
          <a:blip r:embed="rId10"/>
          <a:stretch>
            <a:fillRect/>
          </a:stretch>
        </p:blipFill>
        <p:spPr>
          <a:xfrm>
            <a:off x="6757987" y="4243387"/>
            <a:ext cx="161925" cy="161925"/>
          </a:xfrm>
          <a:prstGeom prst="rect">
            <a:avLst/>
          </a:prstGeom>
        </p:spPr>
      </p:pic>
      <p:sp>
        <p:nvSpPr>
          <p:cNvPr id="17" name="TextBox 16"/>
          <p:cNvSpPr txBox="1"/>
          <p:nvPr/>
        </p:nvSpPr>
        <p:spPr>
          <a:xfrm>
            <a:off x="523875" y="428625"/>
            <a:ext cx="11668125" cy="409575"/>
          </a:xfrm>
          <a:prstGeom prst="rect">
            <a:avLst/>
          </a:prstGeom>
          <a:noFill/>
        </p:spPr>
        <p:txBody>
          <a:bodyPr wrap="square" lIns="0" tIns="0" rIns="0" bIns="0" anchor="t">
            <a:spAutoFit/>
          </a:bodyPr>
          <a:lstStyle/>
          <a:p>
            <a:pPr algn="l"/>
            <a:r>
              <a:rPr sz="2550" b="1" i="0" u="none">
                <a:solidFill>
                  <a:srgbClr val="0369A1"/>
                </a:solidFill>
                <a:latin typeface="Outfit"/>
              </a:rPr>
              <a:t>El Circuito del Sobrediagnóstico</a:t>
            </a:r>
          </a:p>
        </p:txBody>
      </p:sp>
      <p:sp>
        <p:nvSpPr>
          <p:cNvPr id="18" name="CuadroTexto 17">
            <a:extLst>
              <a:ext uri="{FF2B5EF4-FFF2-40B4-BE49-F238E27FC236}">
                <a16:creationId xmlns:a16="http://schemas.microsoft.com/office/drawing/2014/main" id="{9A248E9A-A505-9306-9D97-F9751C614792}"/>
              </a:ext>
            </a:extLst>
          </p:cNvPr>
          <p:cNvSpPr txBox="1"/>
          <p:nvPr/>
        </p:nvSpPr>
        <p:spPr>
          <a:xfrm>
            <a:off x="1100137" y="5963942"/>
            <a:ext cx="10058400" cy="584775"/>
          </a:xfrm>
          <a:prstGeom prst="rect">
            <a:avLst/>
          </a:prstGeom>
          <a:noFill/>
        </p:spPr>
        <p:txBody>
          <a:bodyPr wrap="square" rtlCol="0">
            <a:spAutoFit/>
          </a:bodyPr>
          <a:lstStyle/>
          <a:p>
            <a:pPr algn="ctr"/>
            <a:r>
              <a:rPr lang="es-CL" sz="1000" dirty="0">
                <a:latin typeface="DM Sans Medium" pitchFamily="2" charset="0"/>
              </a:rPr>
              <a:t>                           Booth L, Aldaihani A, Davidson J, Wilson C, Lawlor C, Hong P, et al. Misinformation and readability of social media content on pediatric ankyloglossia and other oral ties. JAMA Otolaryngol Head Neck Surg. 2025;151(2):143-150.</a:t>
            </a:r>
          </a:p>
          <a:p>
            <a:endParaRPr lang="es-CL"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pic>
        <p:nvPicPr>
          <p:cNvPr id="3" name="Picture 2" descr="image.png"/>
          <p:cNvPicPr>
            <a:picLocks noChangeAspect="1"/>
          </p:cNvPicPr>
          <p:nvPr/>
        </p:nvPicPr>
        <p:blipFill>
          <a:blip r:embed="rId3"/>
          <a:stretch>
            <a:fillRect/>
          </a:stretch>
        </p:blipFill>
        <p:spPr>
          <a:xfrm>
            <a:off x="523875" y="2040731"/>
            <a:ext cx="5405437" cy="3424088"/>
          </a:xfrm>
          <a:prstGeom prst="rect">
            <a:avLst/>
          </a:prstGeom>
        </p:spPr>
      </p:pic>
      <p:pic>
        <p:nvPicPr>
          <p:cNvPr id="4" name="Picture 3" descr="image.png"/>
          <p:cNvPicPr>
            <a:picLocks noChangeAspect="1"/>
          </p:cNvPicPr>
          <p:nvPr/>
        </p:nvPicPr>
        <p:blipFill>
          <a:blip r:embed="rId4"/>
          <a:stretch>
            <a:fillRect/>
          </a:stretch>
        </p:blipFill>
        <p:spPr>
          <a:xfrm>
            <a:off x="6262687" y="2040731"/>
            <a:ext cx="5405437" cy="3424088"/>
          </a:xfrm>
          <a:prstGeom prst="rect">
            <a:avLst/>
          </a:prstGeom>
        </p:spPr>
      </p:pic>
      <p:pic>
        <p:nvPicPr>
          <p:cNvPr id="5" name="Picture 4" descr="image.png"/>
          <p:cNvPicPr>
            <a:picLocks noChangeAspect="1"/>
          </p:cNvPicPr>
          <p:nvPr/>
        </p:nvPicPr>
        <p:blipFill>
          <a:blip r:embed="rId5"/>
          <a:stretch>
            <a:fillRect/>
          </a:stretch>
        </p:blipFill>
        <p:spPr>
          <a:xfrm>
            <a:off x="6557962" y="3691235"/>
            <a:ext cx="5502181" cy="899368"/>
          </a:xfrm>
          <a:prstGeom prst="rect">
            <a:avLst/>
          </a:prstGeom>
        </p:spPr>
      </p:pic>
      <p:sp>
        <p:nvSpPr>
          <p:cNvPr id="6" name="TextBox 5"/>
          <p:cNvSpPr txBox="1"/>
          <p:nvPr/>
        </p:nvSpPr>
        <p:spPr>
          <a:xfrm>
            <a:off x="819150" y="2745581"/>
            <a:ext cx="5095636" cy="266700"/>
          </a:xfrm>
          <a:prstGeom prst="rect">
            <a:avLst/>
          </a:prstGeom>
          <a:noFill/>
        </p:spPr>
        <p:txBody>
          <a:bodyPr wrap="square" lIns="0" tIns="0" rIns="0" bIns="0" anchor="t">
            <a:spAutoFit/>
          </a:bodyPr>
          <a:lstStyle/>
          <a:p>
            <a:pPr algn="l"/>
            <a:r>
              <a:rPr sz="1650" b="0" i="0" u="none">
                <a:solidFill>
                  <a:srgbClr val="0369A1"/>
                </a:solidFill>
                <a:latin typeface="Outfit SemiBold"/>
              </a:rPr>
              <a:t>Consecuencias del Peregrinaje</a:t>
            </a:r>
          </a:p>
        </p:txBody>
      </p:sp>
      <p:sp>
        <p:nvSpPr>
          <p:cNvPr id="7" name="TextBox 6"/>
          <p:cNvSpPr txBox="1"/>
          <p:nvPr/>
        </p:nvSpPr>
        <p:spPr>
          <a:xfrm>
            <a:off x="819150" y="3107531"/>
            <a:ext cx="4852987" cy="704105"/>
          </a:xfrm>
          <a:prstGeom prst="rect">
            <a:avLst/>
          </a:prstGeom>
          <a:noFill/>
        </p:spPr>
        <p:txBody>
          <a:bodyPr wrap="square" lIns="0" tIns="0" rIns="0" bIns="0" anchor="t">
            <a:spAutoFit/>
          </a:bodyPr>
          <a:lstStyle/>
          <a:p>
            <a:pPr algn="l">
              <a:lnSpc>
                <a:spcPts val="1848"/>
              </a:lnSpc>
            </a:pPr>
            <a:r>
              <a:rPr sz="1275" b="0" i="0" u="none">
                <a:solidFill>
                  <a:srgbClr val="334155"/>
                </a:solidFill>
                <a:latin typeface="DM Sans"/>
              </a:rPr>
              <a:t>Llevar al recién nacido a múltiples evaluaciones con distintos profesionales no soluciona los problemas de lactancia y perjudica activamente la salud de la familia.</a:t>
            </a:r>
          </a:p>
        </p:txBody>
      </p:sp>
      <p:sp>
        <p:nvSpPr>
          <p:cNvPr id="8" name="TextBox 7"/>
          <p:cNvSpPr txBox="1"/>
          <p:nvPr/>
        </p:nvSpPr>
        <p:spPr>
          <a:xfrm>
            <a:off x="6557962" y="2745581"/>
            <a:ext cx="5095636" cy="266700"/>
          </a:xfrm>
          <a:prstGeom prst="rect">
            <a:avLst/>
          </a:prstGeom>
          <a:noFill/>
        </p:spPr>
        <p:txBody>
          <a:bodyPr wrap="square" lIns="0" tIns="0" rIns="0" bIns="0" anchor="t">
            <a:spAutoFit/>
          </a:bodyPr>
          <a:lstStyle/>
          <a:p>
            <a:pPr algn="l"/>
            <a:r>
              <a:rPr sz="1650" b="0" i="0" u="none">
                <a:solidFill>
                  <a:srgbClr val="0369A1"/>
                </a:solidFill>
                <a:latin typeface="Outfit SemiBold"/>
              </a:rPr>
              <a:t>Estrés Parental e Ineficacia</a:t>
            </a:r>
          </a:p>
        </p:txBody>
      </p:sp>
      <p:sp>
        <p:nvSpPr>
          <p:cNvPr id="9" name="TextBox 8"/>
          <p:cNvSpPr txBox="1"/>
          <p:nvPr/>
        </p:nvSpPr>
        <p:spPr>
          <a:xfrm>
            <a:off x="6557962" y="3107531"/>
            <a:ext cx="4852987" cy="450701"/>
          </a:xfrm>
          <a:prstGeom prst="rect">
            <a:avLst/>
          </a:prstGeom>
          <a:noFill/>
        </p:spPr>
        <p:txBody>
          <a:bodyPr wrap="square" lIns="0" tIns="0" rIns="0" bIns="0" anchor="t">
            <a:spAutoFit/>
          </a:bodyPr>
          <a:lstStyle/>
          <a:p>
            <a:pPr algn="l">
              <a:lnSpc>
                <a:spcPts val="1848"/>
              </a:lnSpc>
            </a:pPr>
            <a:r>
              <a:rPr sz="1275" b="0" i="0" u="none" dirty="0" err="1">
                <a:solidFill>
                  <a:srgbClr val="334155"/>
                </a:solidFill>
                <a:latin typeface="DM Sans"/>
              </a:rPr>
              <a:t>Someter</a:t>
            </a:r>
            <a:r>
              <a:rPr sz="1275" b="0" i="0" u="none" dirty="0">
                <a:solidFill>
                  <a:srgbClr val="334155"/>
                </a:solidFill>
                <a:latin typeface="DM Sans"/>
              </a:rPr>
              <a:t> a </a:t>
            </a:r>
            <a:r>
              <a:rPr sz="1275" b="0" i="0" u="none" dirty="0" err="1">
                <a:solidFill>
                  <a:srgbClr val="334155"/>
                </a:solidFill>
                <a:latin typeface="DM Sans"/>
              </a:rPr>
              <a:t>los</a:t>
            </a:r>
            <a:r>
              <a:rPr sz="1275" b="0" i="0" u="none" dirty="0">
                <a:solidFill>
                  <a:srgbClr val="334155"/>
                </a:solidFill>
                <a:latin typeface="DM Sans"/>
              </a:rPr>
              <a:t> padres a </a:t>
            </a:r>
            <a:r>
              <a:rPr sz="1275" b="0" i="0" u="none" dirty="0" err="1">
                <a:solidFill>
                  <a:srgbClr val="334155"/>
                </a:solidFill>
                <a:latin typeface="DM Sans"/>
              </a:rPr>
              <a:t>este</a:t>
            </a:r>
            <a:r>
              <a:rPr sz="1275" b="0" i="0" u="none" dirty="0">
                <a:solidFill>
                  <a:srgbClr val="334155"/>
                </a:solidFill>
                <a:latin typeface="DM Sans"/>
              </a:rPr>
              <a:t> </a:t>
            </a:r>
            <a:r>
              <a:rPr sz="1275" b="0" i="0" u="none" dirty="0" err="1">
                <a:solidFill>
                  <a:srgbClr val="334155"/>
                </a:solidFill>
                <a:latin typeface="DM Sans"/>
              </a:rPr>
              <a:t>itinerario</a:t>
            </a:r>
            <a:r>
              <a:rPr sz="1275" b="0" i="0" u="none" dirty="0">
                <a:solidFill>
                  <a:srgbClr val="334155"/>
                </a:solidFill>
                <a:latin typeface="DM Sans"/>
              </a:rPr>
              <a:t> genera </a:t>
            </a:r>
            <a:r>
              <a:rPr lang="es-CL" sz="1275" dirty="0">
                <a:solidFill>
                  <a:srgbClr val="334155"/>
                </a:solidFill>
                <a:latin typeface="DM Sans"/>
              </a:rPr>
              <a:t>stress</a:t>
            </a:r>
            <a:r>
              <a:rPr sz="1275" b="0" i="0" u="none" dirty="0">
                <a:solidFill>
                  <a:srgbClr val="334155"/>
                </a:solidFill>
                <a:latin typeface="DM Sans"/>
              </a:rPr>
              <a:t> y </a:t>
            </a:r>
            <a:r>
              <a:rPr sz="1275" b="0" i="0" u="none" dirty="0" err="1">
                <a:solidFill>
                  <a:srgbClr val="334155"/>
                </a:solidFill>
                <a:latin typeface="DM Sans"/>
              </a:rPr>
              <a:t>ansiedad</a:t>
            </a:r>
            <a:r>
              <a:rPr sz="1275" b="0" i="0" u="none" dirty="0">
                <a:solidFill>
                  <a:srgbClr val="334155"/>
                </a:solidFill>
                <a:latin typeface="DM Sans"/>
              </a:rPr>
              <a:t> , sin </a:t>
            </a:r>
            <a:r>
              <a:rPr sz="1275" b="0" i="0" u="none" dirty="0" err="1">
                <a:solidFill>
                  <a:srgbClr val="334155"/>
                </a:solidFill>
                <a:latin typeface="DM Sans"/>
              </a:rPr>
              <a:t>aportar</a:t>
            </a:r>
            <a:r>
              <a:rPr sz="1275" b="0" i="0" u="none" dirty="0">
                <a:solidFill>
                  <a:srgbClr val="334155"/>
                </a:solidFill>
                <a:latin typeface="DM Sans"/>
              </a:rPr>
              <a:t> </a:t>
            </a:r>
            <a:r>
              <a:rPr sz="1275" b="0" i="0" u="none" dirty="0" err="1">
                <a:solidFill>
                  <a:srgbClr val="334155"/>
                </a:solidFill>
                <a:latin typeface="DM Sans"/>
              </a:rPr>
              <a:t>ninguna</a:t>
            </a:r>
            <a:r>
              <a:rPr sz="1275" b="0" i="0" u="none" dirty="0">
                <a:solidFill>
                  <a:srgbClr val="334155"/>
                </a:solidFill>
                <a:latin typeface="DM Sans"/>
              </a:rPr>
              <a:t> </a:t>
            </a:r>
            <a:r>
              <a:rPr sz="1275" b="0" i="0" u="none" dirty="0" err="1">
                <a:solidFill>
                  <a:srgbClr val="334155"/>
                </a:solidFill>
                <a:latin typeface="DM Sans"/>
              </a:rPr>
              <a:t>solución</a:t>
            </a:r>
            <a:r>
              <a:rPr sz="1275" b="0" i="0" u="none" dirty="0">
                <a:solidFill>
                  <a:srgbClr val="334155"/>
                </a:solidFill>
                <a:latin typeface="DM Sans"/>
              </a:rPr>
              <a:t> real a la </a:t>
            </a:r>
            <a:r>
              <a:rPr sz="1275" b="0" i="0" u="none" dirty="0" err="1">
                <a:solidFill>
                  <a:srgbClr val="334155"/>
                </a:solidFill>
                <a:latin typeface="DM Sans"/>
              </a:rPr>
              <a:t>alimentación</a:t>
            </a:r>
            <a:r>
              <a:rPr sz="1275" b="0" i="0" u="none" dirty="0">
                <a:solidFill>
                  <a:srgbClr val="334155"/>
                </a:solidFill>
                <a:latin typeface="DM Sans"/>
              </a:rPr>
              <a:t>.</a:t>
            </a:r>
          </a:p>
        </p:txBody>
      </p:sp>
      <p:pic>
        <p:nvPicPr>
          <p:cNvPr id="10" name="Picture 9" descr="image.png"/>
          <p:cNvPicPr>
            <a:picLocks noChangeAspect="1"/>
          </p:cNvPicPr>
          <p:nvPr/>
        </p:nvPicPr>
        <p:blipFill>
          <a:blip r:embed="rId6"/>
          <a:stretch>
            <a:fillRect/>
          </a:stretch>
        </p:blipFill>
        <p:spPr>
          <a:xfrm>
            <a:off x="819150" y="2336006"/>
            <a:ext cx="323850" cy="285750"/>
          </a:xfrm>
          <a:prstGeom prst="rect">
            <a:avLst/>
          </a:prstGeom>
        </p:spPr>
      </p:pic>
      <p:pic>
        <p:nvPicPr>
          <p:cNvPr id="11" name="Picture 10" descr="image.png"/>
          <p:cNvPicPr>
            <a:picLocks noChangeAspect="1"/>
          </p:cNvPicPr>
          <p:nvPr/>
        </p:nvPicPr>
        <p:blipFill>
          <a:blip r:embed="rId7"/>
          <a:stretch>
            <a:fillRect/>
          </a:stretch>
        </p:blipFill>
        <p:spPr>
          <a:xfrm>
            <a:off x="6557962" y="2336006"/>
            <a:ext cx="285750" cy="285750"/>
          </a:xfrm>
          <a:prstGeom prst="rect">
            <a:avLst/>
          </a:prstGeom>
        </p:spPr>
      </p:pic>
      <p:sp>
        <p:nvSpPr>
          <p:cNvPr id="12" name="TextBox 11"/>
          <p:cNvSpPr txBox="1"/>
          <p:nvPr/>
        </p:nvSpPr>
        <p:spPr>
          <a:xfrm>
            <a:off x="6757987" y="3853160"/>
            <a:ext cx="4452937" cy="450701"/>
          </a:xfrm>
          <a:prstGeom prst="rect">
            <a:avLst/>
          </a:prstGeom>
          <a:noFill/>
        </p:spPr>
        <p:txBody>
          <a:bodyPr wrap="square" lIns="161925" tIns="0" rIns="0" bIns="0" anchor="t">
            <a:spAutoFit/>
          </a:bodyPr>
          <a:lstStyle/>
          <a:p>
            <a:pPr>
              <a:lnSpc>
                <a:spcPts val="1848"/>
              </a:lnSpc>
            </a:pPr>
            <a:r>
              <a:rPr sz="1275" b="1" i="0" u="none" dirty="0" err="1">
                <a:solidFill>
                  <a:srgbClr val="991B1B"/>
                </a:solidFill>
                <a:latin typeface="DM Sans"/>
              </a:rPr>
              <a:t>Mensaje</a:t>
            </a:r>
            <a:r>
              <a:rPr sz="1275" b="1" i="0" u="none" dirty="0">
                <a:solidFill>
                  <a:srgbClr val="991B1B"/>
                </a:solidFill>
                <a:latin typeface="DM Sans"/>
              </a:rPr>
              <a:t> Clave:</a:t>
            </a:r>
            <a:r>
              <a:rPr sz="1275" b="0" i="0" u="none" dirty="0">
                <a:solidFill>
                  <a:srgbClr val="991B1B"/>
                </a:solidFill>
                <a:latin typeface="DM Sans Medium"/>
              </a:rPr>
              <a:t> </a:t>
            </a:r>
            <a:r>
              <a:rPr lang="es-CL" sz="1275" b="0" i="0" u="none" dirty="0">
                <a:solidFill>
                  <a:srgbClr val="991B1B"/>
                </a:solidFill>
                <a:latin typeface="DM Sans Medium"/>
              </a:rPr>
              <a:t> </a:t>
            </a:r>
            <a:r>
              <a:rPr lang="es-CL" sz="1200" dirty="0">
                <a:solidFill>
                  <a:srgbClr val="C00000"/>
                </a:solidFill>
                <a:latin typeface="DM Sans Medium"/>
              </a:rPr>
              <a:t>Tener frenillo corto no implica que el bebé tendrá problemas para lactar ni para hablar</a:t>
            </a:r>
            <a:r>
              <a:rPr sz="1275" b="0" i="0" u="none" dirty="0">
                <a:solidFill>
                  <a:srgbClr val="991B1B"/>
                </a:solidFill>
                <a:latin typeface="DM Sans Medium"/>
              </a:rPr>
              <a:t>. </a:t>
            </a:r>
          </a:p>
        </p:txBody>
      </p:sp>
      <p:sp>
        <p:nvSpPr>
          <p:cNvPr id="13" name="TextBox 12"/>
          <p:cNvSpPr txBox="1"/>
          <p:nvPr/>
        </p:nvSpPr>
        <p:spPr>
          <a:xfrm>
            <a:off x="1247775" y="3925937"/>
            <a:ext cx="4424362" cy="469403"/>
          </a:xfrm>
          <a:prstGeom prst="rect">
            <a:avLst/>
          </a:prstGeom>
          <a:noFill/>
        </p:spPr>
        <p:txBody>
          <a:bodyPr wrap="square" lIns="0" tIns="0" rIns="0" bIns="0" anchor="t">
            <a:spAutoFit/>
          </a:bodyPr>
          <a:lstStyle/>
          <a:p>
            <a:pPr algn="l">
              <a:lnSpc>
                <a:spcPts val="1848"/>
              </a:lnSpc>
            </a:pPr>
            <a:r>
              <a:rPr sz="1275" b="1" i="0" u="none">
                <a:solidFill>
                  <a:srgbClr val="0F172A"/>
                </a:solidFill>
                <a:latin typeface="DM Sans"/>
              </a:rPr>
              <a:t>Infecciones Virales:</a:t>
            </a:r>
            <a:r>
              <a:rPr sz="1275" b="0" i="0" u="none">
                <a:solidFill>
                  <a:srgbClr val="334155"/>
                </a:solidFill>
                <a:latin typeface="DM Sans"/>
              </a:rPr>
              <a:t> Exposición innecesaria a virus en salas de espera e interconsultas.</a:t>
            </a:r>
          </a:p>
        </p:txBody>
      </p:sp>
      <p:sp>
        <p:nvSpPr>
          <p:cNvPr id="14" name="TextBox 13"/>
          <p:cNvSpPr txBox="1"/>
          <p:nvPr/>
        </p:nvSpPr>
        <p:spPr>
          <a:xfrm>
            <a:off x="1247775" y="4566791"/>
            <a:ext cx="4424362" cy="469403"/>
          </a:xfrm>
          <a:prstGeom prst="rect">
            <a:avLst/>
          </a:prstGeom>
          <a:noFill/>
        </p:spPr>
        <p:txBody>
          <a:bodyPr wrap="square" lIns="0" tIns="0" rIns="0" bIns="0" anchor="t">
            <a:spAutoFit/>
          </a:bodyPr>
          <a:lstStyle/>
          <a:p>
            <a:pPr algn="l">
              <a:lnSpc>
                <a:spcPts val="1848"/>
              </a:lnSpc>
            </a:pPr>
            <a:r>
              <a:rPr sz="1275" b="1" i="0" u="none">
                <a:solidFill>
                  <a:srgbClr val="0F172A"/>
                </a:solidFill>
                <a:latin typeface="DM Sans"/>
              </a:rPr>
              <a:t>Alteración del Sueño:</a:t>
            </a:r>
            <a:r>
              <a:rPr sz="1275" b="0" i="0" u="none">
                <a:solidFill>
                  <a:srgbClr val="334155"/>
                </a:solidFill>
                <a:latin typeface="DM Sans"/>
              </a:rPr>
              <a:t> Quiebre de los ritmos de descanso del bebé y desgaste materno.</a:t>
            </a:r>
          </a:p>
        </p:txBody>
      </p:sp>
      <p:pic>
        <p:nvPicPr>
          <p:cNvPr id="15" name="Picture 14" descr="image.png"/>
          <p:cNvPicPr>
            <a:picLocks noChangeAspect="1"/>
          </p:cNvPicPr>
          <p:nvPr/>
        </p:nvPicPr>
        <p:blipFill>
          <a:blip r:embed="rId8"/>
          <a:stretch>
            <a:fillRect/>
          </a:stretch>
        </p:blipFill>
        <p:spPr>
          <a:xfrm>
            <a:off x="6757987" y="3881735"/>
            <a:ext cx="161925" cy="161925"/>
          </a:xfrm>
          <a:prstGeom prst="rect">
            <a:avLst/>
          </a:prstGeom>
        </p:spPr>
      </p:pic>
      <p:pic>
        <p:nvPicPr>
          <p:cNvPr id="16" name="Picture 15" descr="image.png"/>
          <p:cNvPicPr>
            <a:picLocks noChangeAspect="1"/>
          </p:cNvPicPr>
          <p:nvPr/>
        </p:nvPicPr>
        <p:blipFill>
          <a:blip r:embed="rId9"/>
          <a:stretch>
            <a:fillRect/>
          </a:stretch>
        </p:blipFill>
        <p:spPr>
          <a:xfrm>
            <a:off x="819150" y="3949749"/>
            <a:ext cx="190500" cy="200025"/>
          </a:xfrm>
          <a:prstGeom prst="rect">
            <a:avLst/>
          </a:prstGeom>
        </p:spPr>
      </p:pic>
      <p:pic>
        <p:nvPicPr>
          <p:cNvPr id="17" name="Picture 16" descr="image.png"/>
          <p:cNvPicPr>
            <a:picLocks noChangeAspect="1"/>
          </p:cNvPicPr>
          <p:nvPr/>
        </p:nvPicPr>
        <p:blipFill>
          <a:blip r:embed="rId10"/>
          <a:stretch>
            <a:fillRect/>
          </a:stretch>
        </p:blipFill>
        <p:spPr>
          <a:xfrm>
            <a:off x="819150" y="4590603"/>
            <a:ext cx="238125" cy="200025"/>
          </a:xfrm>
          <a:prstGeom prst="rect">
            <a:avLst/>
          </a:prstGeom>
        </p:spPr>
      </p:pic>
      <p:sp>
        <p:nvSpPr>
          <p:cNvPr id="18" name="TextBox 17"/>
          <p:cNvSpPr txBox="1"/>
          <p:nvPr/>
        </p:nvSpPr>
        <p:spPr>
          <a:xfrm>
            <a:off x="523875" y="428625"/>
            <a:ext cx="11668125" cy="409575"/>
          </a:xfrm>
          <a:prstGeom prst="rect">
            <a:avLst/>
          </a:prstGeom>
          <a:noFill/>
        </p:spPr>
        <p:txBody>
          <a:bodyPr wrap="square" lIns="0" tIns="0" rIns="0" bIns="0" anchor="t">
            <a:spAutoFit/>
          </a:bodyPr>
          <a:lstStyle/>
          <a:p>
            <a:pPr algn="l"/>
            <a:r>
              <a:rPr sz="2550" b="1" i="0" u="none">
                <a:solidFill>
                  <a:srgbClr val="0369A1"/>
                </a:solidFill>
                <a:latin typeface="Outfit"/>
              </a:rPr>
              <a:t>El Riesgo del "Peregrinaje de Consultas"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3"/>
          <a:stretch>
            <a:fillRect/>
          </a:stretch>
        </p:blipFill>
        <p:spPr>
          <a:xfrm>
            <a:off x="-19050" y="0"/>
            <a:ext cx="12192000" cy="6858000"/>
          </a:xfrm>
          <a:prstGeom prst="rect">
            <a:avLst/>
          </a:prstGeom>
        </p:spPr>
      </p:pic>
      <p:pic>
        <p:nvPicPr>
          <p:cNvPr id="3" name="Picture 2" descr="image.png"/>
          <p:cNvPicPr>
            <a:picLocks noChangeAspect="1"/>
          </p:cNvPicPr>
          <p:nvPr/>
        </p:nvPicPr>
        <p:blipFill>
          <a:blip r:embed="rId4"/>
          <a:stretch>
            <a:fillRect/>
          </a:stretch>
        </p:blipFill>
        <p:spPr>
          <a:xfrm>
            <a:off x="6286500" y="1976437"/>
            <a:ext cx="5334000" cy="3619500"/>
          </a:xfrm>
          <a:prstGeom prst="rect">
            <a:avLst/>
          </a:prstGeom>
        </p:spPr>
      </p:pic>
      <p:sp>
        <p:nvSpPr>
          <p:cNvPr id="4" name="TextBox 3"/>
          <p:cNvSpPr txBox="1"/>
          <p:nvPr/>
        </p:nvSpPr>
        <p:spPr>
          <a:xfrm>
            <a:off x="571500" y="1976437"/>
            <a:ext cx="5600700" cy="285750"/>
          </a:xfrm>
          <a:prstGeom prst="rect">
            <a:avLst/>
          </a:prstGeom>
          <a:noFill/>
        </p:spPr>
        <p:txBody>
          <a:bodyPr wrap="square" lIns="0" tIns="0" rIns="0" bIns="0" anchor="t">
            <a:spAutoFit/>
          </a:bodyPr>
          <a:lstStyle/>
          <a:p>
            <a:pPr algn="l"/>
            <a:r>
              <a:rPr sz="1800" b="0" i="0" u="none">
                <a:solidFill>
                  <a:srgbClr val="0F172A"/>
                </a:solidFill>
                <a:latin typeface="Outfit SemiBold"/>
              </a:rPr>
              <a:t>Anatomía y Definición</a:t>
            </a:r>
          </a:p>
        </p:txBody>
      </p:sp>
      <p:sp>
        <p:nvSpPr>
          <p:cNvPr id="5" name="TextBox 4"/>
          <p:cNvSpPr txBox="1"/>
          <p:nvPr/>
        </p:nvSpPr>
        <p:spPr>
          <a:xfrm>
            <a:off x="571500" y="2376487"/>
            <a:ext cx="5334000" cy="754822"/>
          </a:xfrm>
          <a:prstGeom prst="rect">
            <a:avLst/>
          </a:prstGeom>
          <a:noFill/>
        </p:spPr>
        <p:txBody>
          <a:bodyPr wrap="square" lIns="0" tIns="0" rIns="0" bIns="0" anchor="t">
            <a:spAutoFit/>
          </a:bodyPr>
          <a:lstStyle/>
          <a:p>
            <a:pPr algn="l">
              <a:lnSpc>
                <a:spcPts val="2025"/>
              </a:lnSpc>
            </a:pPr>
            <a:r>
              <a:rPr lang="es-CL" sz="1350" dirty="0">
                <a:solidFill>
                  <a:srgbClr val="334155"/>
                </a:solidFill>
                <a:latin typeface="DM Sans"/>
              </a:rPr>
              <a:t>Presencia de </a:t>
            </a:r>
            <a:r>
              <a:rPr sz="1350" b="0" i="0" u="none" dirty="0">
                <a:solidFill>
                  <a:srgbClr val="334155"/>
                </a:solidFill>
                <a:latin typeface="DM Sans"/>
              </a:rPr>
              <a:t> </a:t>
            </a:r>
            <a:r>
              <a:rPr sz="1350" b="0" i="0" u="none" dirty="0" err="1">
                <a:solidFill>
                  <a:srgbClr val="334155"/>
                </a:solidFill>
                <a:latin typeface="DM Sans"/>
              </a:rPr>
              <a:t>una</a:t>
            </a:r>
            <a:r>
              <a:rPr sz="1350" b="0" i="0" u="none" dirty="0">
                <a:solidFill>
                  <a:srgbClr val="334155"/>
                </a:solidFill>
                <a:latin typeface="DM Sans"/>
              </a:rPr>
              <a:t> </a:t>
            </a:r>
            <a:r>
              <a:rPr sz="1350" b="0" i="0" u="none" dirty="0" err="1">
                <a:solidFill>
                  <a:srgbClr val="334155"/>
                </a:solidFill>
                <a:latin typeface="DM Sans"/>
              </a:rPr>
              <a:t>banda</a:t>
            </a:r>
            <a:r>
              <a:rPr sz="1350" b="0" i="0" u="none" dirty="0">
                <a:solidFill>
                  <a:srgbClr val="334155"/>
                </a:solidFill>
                <a:latin typeface="DM Sans"/>
              </a:rPr>
              <a:t> </a:t>
            </a:r>
            <a:r>
              <a:rPr sz="1350" b="0" i="0" u="none" dirty="0" err="1">
                <a:solidFill>
                  <a:srgbClr val="334155"/>
                </a:solidFill>
                <a:latin typeface="DM Sans"/>
              </a:rPr>
              <a:t>corta</a:t>
            </a:r>
            <a:r>
              <a:rPr sz="1350" b="0" i="0" u="none" dirty="0">
                <a:solidFill>
                  <a:srgbClr val="334155"/>
                </a:solidFill>
                <a:latin typeface="DM Sans"/>
              </a:rPr>
              <a:t> o </a:t>
            </a:r>
            <a:r>
              <a:rPr sz="1350" b="0" i="0" u="none" dirty="0" err="1">
                <a:solidFill>
                  <a:srgbClr val="334155"/>
                </a:solidFill>
                <a:latin typeface="DM Sans"/>
              </a:rPr>
              <a:t>gruesa</a:t>
            </a:r>
            <a:r>
              <a:rPr sz="1350" b="0" i="0" u="none" dirty="0">
                <a:solidFill>
                  <a:srgbClr val="334155"/>
                </a:solidFill>
                <a:latin typeface="DM Sans"/>
              </a:rPr>
              <a:t> de </a:t>
            </a:r>
            <a:r>
              <a:rPr sz="1350" b="0" i="0" u="none" dirty="0" err="1">
                <a:solidFill>
                  <a:srgbClr val="334155"/>
                </a:solidFill>
                <a:latin typeface="DM Sans"/>
              </a:rPr>
              <a:t>tejido</a:t>
            </a:r>
            <a:r>
              <a:rPr sz="1350" b="0" i="0" u="none" dirty="0">
                <a:solidFill>
                  <a:srgbClr val="334155"/>
                </a:solidFill>
                <a:latin typeface="DM Sans"/>
              </a:rPr>
              <a:t> (</a:t>
            </a:r>
            <a:r>
              <a:rPr sz="1350" b="0" i="0" u="none" dirty="0" err="1">
                <a:solidFill>
                  <a:srgbClr val="334155"/>
                </a:solidFill>
                <a:latin typeface="DM Sans"/>
              </a:rPr>
              <a:t>frenillo</a:t>
            </a:r>
            <a:r>
              <a:rPr sz="1350" b="0" i="0" u="none" dirty="0">
                <a:solidFill>
                  <a:srgbClr val="334155"/>
                </a:solidFill>
                <a:latin typeface="DM Sans"/>
              </a:rPr>
              <a:t> lingual) </a:t>
            </a:r>
            <a:r>
              <a:rPr sz="1350" b="0" i="0" u="none" dirty="0" err="1">
                <a:solidFill>
                  <a:srgbClr val="334155"/>
                </a:solidFill>
                <a:latin typeface="DM Sans"/>
              </a:rPr>
              <a:t>que</a:t>
            </a:r>
            <a:r>
              <a:rPr sz="1350" b="0" i="0" u="none" dirty="0">
                <a:solidFill>
                  <a:srgbClr val="334155"/>
                </a:solidFill>
                <a:latin typeface="DM Sans"/>
              </a:rPr>
              <a:t> </a:t>
            </a:r>
            <a:r>
              <a:rPr sz="1350" b="0" i="0" u="none" dirty="0" err="1">
                <a:solidFill>
                  <a:srgbClr val="334155"/>
                </a:solidFill>
                <a:latin typeface="DM Sans"/>
              </a:rPr>
              <a:t>une</a:t>
            </a:r>
            <a:r>
              <a:rPr sz="1350" b="0" i="0" u="none" dirty="0">
                <a:solidFill>
                  <a:srgbClr val="334155"/>
                </a:solidFill>
                <a:latin typeface="DM Sans"/>
              </a:rPr>
              <a:t> la </a:t>
            </a:r>
            <a:r>
              <a:rPr sz="1350" b="0" i="0" u="none" dirty="0" err="1">
                <a:solidFill>
                  <a:srgbClr val="334155"/>
                </a:solidFill>
                <a:latin typeface="DM Sans"/>
              </a:rPr>
              <a:t>parte</a:t>
            </a:r>
            <a:r>
              <a:rPr sz="1350" b="0" i="0" u="none" dirty="0">
                <a:solidFill>
                  <a:srgbClr val="334155"/>
                </a:solidFill>
                <a:latin typeface="DM Sans"/>
              </a:rPr>
              <a:t> inferior de la lengua al </a:t>
            </a:r>
            <a:r>
              <a:rPr sz="1350" b="0" i="0" u="none" dirty="0" err="1">
                <a:solidFill>
                  <a:srgbClr val="334155"/>
                </a:solidFill>
                <a:latin typeface="DM Sans"/>
              </a:rPr>
              <a:t>suelo</a:t>
            </a:r>
            <a:r>
              <a:rPr sz="1350" b="0" i="0" u="none" dirty="0">
                <a:solidFill>
                  <a:srgbClr val="334155"/>
                </a:solidFill>
                <a:latin typeface="DM Sans"/>
              </a:rPr>
              <a:t> de la boca.</a:t>
            </a:r>
            <a:endParaRPr lang="es-CL" sz="1350" b="0" i="0" u="none" dirty="0">
              <a:solidFill>
                <a:srgbClr val="334155"/>
              </a:solidFill>
              <a:latin typeface="DM Sans"/>
            </a:endParaRPr>
          </a:p>
          <a:p>
            <a:pPr algn="l">
              <a:lnSpc>
                <a:spcPts val="2025"/>
              </a:lnSpc>
            </a:pPr>
            <a:endParaRPr sz="1350" b="0" i="0" u="none" dirty="0">
              <a:solidFill>
                <a:srgbClr val="334155"/>
              </a:solidFill>
              <a:latin typeface="DM Sans"/>
            </a:endParaRPr>
          </a:p>
        </p:txBody>
      </p:sp>
      <p:sp>
        <p:nvSpPr>
          <p:cNvPr id="7" name="TextBox 6"/>
          <p:cNvSpPr txBox="1"/>
          <p:nvPr/>
        </p:nvSpPr>
        <p:spPr>
          <a:xfrm>
            <a:off x="1000125" y="3290887"/>
            <a:ext cx="4905375" cy="241861"/>
          </a:xfrm>
          <a:prstGeom prst="rect">
            <a:avLst/>
          </a:prstGeom>
          <a:noFill/>
        </p:spPr>
        <p:txBody>
          <a:bodyPr wrap="square" lIns="0" tIns="0" rIns="0" bIns="0" anchor="t">
            <a:spAutoFit/>
          </a:bodyPr>
          <a:lstStyle/>
          <a:p>
            <a:pPr algn="l">
              <a:lnSpc>
                <a:spcPts val="2025"/>
              </a:lnSpc>
            </a:pPr>
            <a:r>
              <a:rPr lang="es-CL" sz="1350" dirty="0">
                <a:solidFill>
                  <a:srgbClr val="334155"/>
                </a:solidFill>
                <a:latin typeface="DM Sans"/>
              </a:rPr>
              <a:t>Habitualmente no genera ningún problema </a:t>
            </a:r>
            <a:r>
              <a:rPr sz="1350" b="0" i="0" u="none" dirty="0">
                <a:solidFill>
                  <a:srgbClr val="334155"/>
                </a:solidFill>
                <a:latin typeface="DM Sans"/>
              </a:rPr>
              <a:t>.</a:t>
            </a:r>
          </a:p>
        </p:txBody>
      </p:sp>
      <p:sp>
        <p:nvSpPr>
          <p:cNvPr id="8" name="TextBox 7"/>
          <p:cNvSpPr txBox="1"/>
          <p:nvPr/>
        </p:nvSpPr>
        <p:spPr>
          <a:xfrm>
            <a:off x="1000125" y="3950018"/>
            <a:ext cx="4869457" cy="241861"/>
          </a:xfrm>
          <a:prstGeom prst="rect">
            <a:avLst/>
          </a:prstGeom>
          <a:noFill/>
        </p:spPr>
        <p:txBody>
          <a:bodyPr wrap="square" lIns="0" tIns="0" rIns="0" bIns="0" anchor="t">
            <a:spAutoFit/>
          </a:bodyPr>
          <a:lstStyle/>
          <a:p>
            <a:pPr algn="l">
              <a:lnSpc>
                <a:spcPts val="2025"/>
              </a:lnSpc>
            </a:pPr>
            <a:r>
              <a:rPr lang="es-CL" sz="1350" dirty="0">
                <a:solidFill>
                  <a:srgbClr val="334155"/>
                </a:solidFill>
                <a:latin typeface="DM Sans"/>
              </a:rPr>
              <a:t>Puede restringir el libre movimiento de la lengua</a:t>
            </a:r>
            <a:r>
              <a:rPr sz="1350" b="0" i="0" u="none" dirty="0">
                <a:solidFill>
                  <a:srgbClr val="334155"/>
                </a:solidFill>
                <a:latin typeface="DM Sans"/>
              </a:rPr>
              <a:t>.</a:t>
            </a:r>
          </a:p>
        </p:txBody>
      </p:sp>
      <p:pic>
        <p:nvPicPr>
          <p:cNvPr id="10" name="Picture 9" descr="image.png"/>
          <p:cNvPicPr>
            <a:picLocks noChangeAspect="1"/>
          </p:cNvPicPr>
          <p:nvPr/>
        </p:nvPicPr>
        <p:blipFill>
          <a:blip r:embed="rId5"/>
          <a:stretch>
            <a:fillRect/>
          </a:stretch>
        </p:blipFill>
        <p:spPr>
          <a:xfrm>
            <a:off x="571500" y="3314700"/>
            <a:ext cx="209550" cy="219075"/>
          </a:xfrm>
          <a:prstGeom prst="rect">
            <a:avLst/>
          </a:prstGeom>
        </p:spPr>
      </p:pic>
      <p:pic>
        <p:nvPicPr>
          <p:cNvPr id="11" name="Picture 10" descr="image.png"/>
          <p:cNvPicPr>
            <a:picLocks noChangeAspect="1"/>
          </p:cNvPicPr>
          <p:nvPr/>
        </p:nvPicPr>
        <p:blipFill>
          <a:blip r:embed="rId5"/>
          <a:stretch>
            <a:fillRect/>
          </a:stretch>
        </p:blipFill>
        <p:spPr>
          <a:xfrm>
            <a:off x="569950" y="3981450"/>
            <a:ext cx="209550" cy="219075"/>
          </a:xfrm>
          <a:prstGeom prst="rect">
            <a:avLst/>
          </a:prstGeom>
        </p:spPr>
      </p:pic>
      <p:sp>
        <p:nvSpPr>
          <p:cNvPr id="13" name="TextBox 12"/>
          <p:cNvSpPr txBox="1"/>
          <p:nvPr/>
        </p:nvSpPr>
        <p:spPr>
          <a:xfrm>
            <a:off x="571500" y="476250"/>
            <a:ext cx="11601450" cy="428625"/>
          </a:xfrm>
          <a:prstGeom prst="rect">
            <a:avLst/>
          </a:prstGeom>
          <a:noFill/>
        </p:spPr>
        <p:txBody>
          <a:bodyPr wrap="square" lIns="0" tIns="0" rIns="0" bIns="0" anchor="t">
            <a:spAutoFit/>
          </a:bodyPr>
          <a:lstStyle/>
          <a:p>
            <a:pPr algn="l"/>
            <a:r>
              <a:rPr sz="2700" b="1" i="0" u="none">
                <a:solidFill>
                  <a:srgbClr val="0369A1"/>
                </a:solidFill>
                <a:latin typeface="Outfit"/>
              </a:rPr>
              <a:t>¿Qué es la Anquiloglosia?</a:t>
            </a:r>
          </a:p>
        </p:txBody>
      </p:sp>
      <p:pic>
        <p:nvPicPr>
          <p:cNvPr id="15" name="New picture">
            <a:extLst>
              <a:ext uri="{FF2B5EF4-FFF2-40B4-BE49-F238E27FC236}">
                <a16:creationId xmlns:a16="http://schemas.microsoft.com/office/drawing/2014/main" id="{5520B4D9-E425-3189-BCEB-B761E52CE62B}"/>
              </a:ext>
            </a:extLst>
          </p:cNvPr>
          <p:cNvPicPr>
            <a:picLocks noChangeAspect="1" noChangeArrowheads="1"/>
          </p:cNvPicPr>
          <p:nvPr>
            <p:custDataLst>
              <p:tags r:id="rId1"/>
            </p:custDataLst>
          </p:nvPr>
        </p:nvPicPr>
        <p:blipFill>
          <a:blip r:embed="rId6">
            <a:extLst>
              <a:ext uri="{28A0092B-C50C-407E-A947-70E740481C1C}">
                <a14:useLocalDpi xmlns:a14="http://schemas.microsoft.com/office/drawing/2010/main" val="0"/>
              </a:ext>
            </a:extLst>
          </a:blip>
          <a:srcRect/>
          <a:stretch>
            <a:fillRect/>
          </a:stretch>
        </p:blipFill>
        <p:spPr bwMode="auto">
          <a:xfrm>
            <a:off x="6703417" y="2890550"/>
            <a:ext cx="4500165" cy="1953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lgn="ctr">
                <a:solidFill>
                  <a:srgbClr val="000000"/>
                </a:solidFill>
                <a:prstDash val="solid"/>
                <a:round/>
                <a:headEnd type="none" w="med" len="med"/>
                <a:tailEnd type="none" w="med" len="med"/>
              </a14:hiddenLine>
            </a:ext>
          </a:extLst>
        </p:spPr>
      </p:pic>
      <p:pic>
        <p:nvPicPr>
          <p:cNvPr id="14" name="Picture 10" descr="image.png">
            <a:extLst>
              <a:ext uri="{FF2B5EF4-FFF2-40B4-BE49-F238E27FC236}">
                <a16:creationId xmlns:a16="http://schemas.microsoft.com/office/drawing/2014/main" id="{E057CBC5-E3F5-EF15-3F59-35B95552D327}"/>
              </a:ext>
            </a:extLst>
          </p:cNvPr>
          <p:cNvPicPr>
            <a:picLocks noChangeAspect="1"/>
          </p:cNvPicPr>
          <p:nvPr/>
        </p:nvPicPr>
        <p:blipFill>
          <a:blip r:embed="rId5"/>
          <a:stretch>
            <a:fillRect/>
          </a:stretch>
        </p:blipFill>
        <p:spPr>
          <a:xfrm>
            <a:off x="659353" y="4669265"/>
            <a:ext cx="209550" cy="219075"/>
          </a:xfrm>
          <a:prstGeom prst="rect">
            <a:avLst/>
          </a:prstGeom>
        </p:spPr>
      </p:pic>
      <p:sp>
        <p:nvSpPr>
          <p:cNvPr id="16" name="CuadroTexto 15">
            <a:extLst>
              <a:ext uri="{FF2B5EF4-FFF2-40B4-BE49-F238E27FC236}">
                <a16:creationId xmlns:a16="http://schemas.microsoft.com/office/drawing/2014/main" id="{AD22BB67-91B5-14B2-D12C-72586B9E2360}"/>
              </a:ext>
            </a:extLst>
          </p:cNvPr>
          <p:cNvSpPr txBox="1"/>
          <p:nvPr/>
        </p:nvSpPr>
        <p:spPr>
          <a:xfrm>
            <a:off x="1000126" y="4233672"/>
            <a:ext cx="2177640" cy="369332"/>
          </a:xfrm>
          <a:prstGeom prst="rect">
            <a:avLst/>
          </a:prstGeom>
          <a:noFill/>
        </p:spPr>
        <p:txBody>
          <a:bodyPr wrap="square" rtlCol="0">
            <a:spAutoFit/>
          </a:bodyPr>
          <a:lstStyle/>
          <a:p>
            <a:r>
              <a:rPr lang="es-CL" dirty="0"/>
              <a:t> </a:t>
            </a:r>
          </a:p>
        </p:txBody>
      </p:sp>
      <p:sp>
        <p:nvSpPr>
          <p:cNvPr id="18" name="TextBox 7">
            <a:extLst>
              <a:ext uri="{FF2B5EF4-FFF2-40B4-BE49-F238E27FC236}">
                <a16:creationId xmlns:a16="http://schemas.microsoft.com/office/drawing/2014/main" id="{79EC809C-7E6B-289E-A34C-52F2A9893766}"/>
              </a:ext>
            </a:extLst>
          </p:cNvPr>
          <p:cNvSpPr txBox="1"/>
          <p:nvPr/>
        </p:nvSpPr>
        <p:spPr>
          <a:xfrm>
            <a:off x="1077362" y="4646479"/>
            <a:ext cx="4792220" cy="241861"/>
          </a:xfrm>
          <a:prstGeom prst="rect">
            <a:avLst/>
          </a:prstGeom>
          <a:noFill/>
        </p:spPr>
        <p:txBody>
          <a:bodyPr wrap="square" lIns="0" tIns="0" rIns="0" bIns="0" anchor="t">
            <a:spAutoFit/>
          </a:bodyPr>
          <a:lstStyle/>
          <a:p>
            <a:pPr algn="l">
              <a:lnSpc>
                <a:spcPts val="2025"/>
              </a:lnSpc>
            </a:pPr>
            <a:r>
              <a:rPr sz="1350" b="0" i="0" u="none" dirty="0" err="1">
                <a:solidFill>
                  <a:srgbClr val="334155"/>
                </a:solidFill>
                <a:latin typeface="DM Sans"/>
              </a:rPr>
              <a:t>Culturalmente</a:t>
            </a:r>
            <a:r>
              <a:rPr sz="1350" b="0" i="0" u="none" dirty="0">
                <a:solidFill>
                  <a:srgbClr val="334155"/>
                </a:solidFill>
                <a:latin typeface="DM Sans"/>
              </a:rPr>
              <a:t> se le </a:t>
            </a:r>
            <a:r>
              <a:rPr sz="1350" b="0" i="0" u="none" dirty="0" err="1">
                <a:solidFill>
                  <a:srgbClr val="334155"/>
                </a:solidFill>
                <a:latin typeface="DM Sans"/>
              </a:rPr>
              <a:t>atribuye</a:t>
            </a:r>
            <a:r>
              <a:rPr sz="1350" b="0" i="0" u="none" dirty="0">
                <a:solidFill>
                  <a:srgbClr val="334155"/>
                </a:solidFill>
                <a:latin typeface="DM Sans"/>
              </a:rPr>
              <a:t> </a:t>
            </a:r>
            <a:r>
              <a:rPr sz="1350" b="0" i="0" u="none" dirty="0" err="1">
                <a:solidFill>
                  <a:srgbClr val="334155"/>
                </a:solidFill>
                <a:latin typeface="DM Sans"/>
              </a:rPr>
              <a:t>cualquier</a:t>
            </a:r>
            <a:r>
              <a:rPr sz="1350" b="0" i="0" u="none" dirty="0">
                <a:solidFill>
                  <a:srgbClr val="334155"/>
                </a:solidFill>
                <a:latin typeface="DM Sans"/>
              </a:rPr>
              <a:t> </a:t>
            </a:r>
            <a:r>
              <a:rPr sz="1350" b="0" i="0" u="none" dirty="0" err="1">
                <a:solidFill>
                  <a:srgbClr val="334155"/>
                </a:solidFill>
                <a:latin typeface="DM Sans"/>
              </a:rPr>
              <a:t>dificultad</a:t>
            </a:r>
            <a:r>
              <a:rPr sz="1350" b="0" i="0" u="none" dirty="0">
                <a:solidFill>
                  <a:srgbClr val="334155"/>
                </a:solidFill>
                <a:latin typeface="DM Sans"/>
              </a:rPr>
              <a:t> de </a:t>
            </a:r>
            <a:r>
              <a:rPr sz="1350" b="0" i="0" u="none" dirty="0" err="1">
                <a:solidFill>
                  <a:srgbClr val="334155"/>
                </a:solidFill>
                <a:latin typeface="DM Sans"/>
              </a:rPr>
              <a:t>acople</a:t>
            </a:r>
            <a:r>
              <a:rPr sz="1350" b="0" i="0" u="none" dirty="0">
                <a:solidFill>
                  <a:srgbClr val="334155"/>
                </a:solidFill>
                <a:latin typeface="DM Sans"/>
              </a:rPr>
              <a:t>.</a:t>
            </a:r>
          </a:p>
        </p:txBody>
      </p:sp>
      <p:sp>
        <p:nvSpPr>
          <p:cNvPr id="12" name="CuadroTexto 11">
            <a:extLst>
              <a:ext uri="{FF2B5EF4-FFF2-40B4-BE49-F238E27FC236}">
                <a16:creationId xmlns:a16="http://schemas.microsoft.com/office/drawing/2014/main" id="{4AB90FEF-E1D5-B972-3BA4-8A026CB59E99}"/>
              </a:ext>
            </a:extLst>
          </p:cNvPr>
          <p:cNvSpPr txBox="1"/>
          <p:nvPr/>
        </p:nvSpPr>
        <p:spPr>
          <a:xfrm>
            <a:off x="569950" y="5866611"/>
            <a:ext cx="10633632" cy="477054"/>
          </a:xfrm>
          <a:prstGeom prst="rect">
            <a:avLst/>
          </a:prstGeom>
          <a:noFill/>
        </p:spPr>
        <p:txBody>
          <a:bodyPr wrap="square">
            <a:spAutoFit/>
          </a:bodyPr>
          <a:lstStyle/>
          <a:p>
            <a:pPr fontAlgn="t">
              <a:lnSpc>
                <a:spcPts val="1500"/>
              </a:lnSpc>
              <a:buNone/>
            </a:pPr>
            <a:r>
              <a:rPr lang="es-CL" sz="1200" b="0" i="0" dirty="0">
                <a:effectLst/>
                <a:latin typeface="DM Sans" pitchFamily="2" charset="0"/>
              </a:rPr>
              <a:t>Los frenillos labiales y bucales son estructuras orales normales y no </a:t>
            </a:r>
            <a:r>
              <a:rPr lang="es-CL" sz="1200" dirty="0">
                <a:latin typeface="DM Sans" pitchFamily="2" charset="0"/>
              </a:rPr>
              <a:t>deben usarse como indicación de frenectomía </a:t>
            </a:r>
            <a:r>
              <a:rPr lang="es-CL" sz="1200" b="0" i="0" dirty="0">
                <a:effectLst/>
                <a:latin typeface="DM Sans" pitchFamily="2" charset="0"/>
              </a:rPr>
              <a:t> para mejorar la lactancia (AAP)</a:t>
            </a:r>
          </a:p>
          <a:p>
            <a:pPr fontAlgn="t">
              <a:lnSpc>
                <a:spcPts val="1500"/>
              </a:lnSpc>
              <a:buNone/>
            </a:pPr>
            <a:r>
              <a:rPr lang="es-CL" sz="1200" dirty="0">
                <a:latin typeface="DM Sans" pitchFamily="2" charset="0"/>
              </a:rPr>
              <a:t>La presencia de un frenillo lingual posterior no es indicación de frenectomía (AAP)</a:t>
            </a:r>
            <a:endParaRPr lang="es-CL" sz="1200" b="0" i="0" dirty="0">
              <a:effectLst/>
              <a:latin typeface="DM Sans" pitchFamily="2"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pic>
        <p:nvPicPr>
          <p:cNvPr id="3" name="Picture 2" descr="image.png"/>
          <p:cNvPicPr>
            <a:picLocks noChangeAspect="1"/>
          </p:cNvPicPr>
          <p:nvPr/>
        </p:nvPicPr>
        <p:blipFill>
          <a:blip r:embed="rId3"/>
          <a:stretch>
            <a:fillRect/>
          </a:stretch>
        </p:blipFill>
        <p:spPr>
          <a:xfrm>
            <a:off x="571500" y="2247900"/>
            <a:ext cx="5334000" cy="3076575"/>
          </a:xfrm>
          <a:prstGeom prst="rect">
            <a:avLst/>
          </a:prstGeom>
        </p:spPr>
      </p:pic>
      <p:pic>
        <p:nvPicPr>
          <p:cNvPr id="4" name="Picture 3" descr="image.png"/>
          <p:cNvPicPr>
            <a:picLocks noChangeAspect="1"/>
          </p:cNvPicPr>
          <p:nvPr/>
        </p:nvPicPr>
        <p:blipFill>
          <a:blip r:embed="rId4"/>
          <a:stretch>
            <a:fillRect/>
          </a:stretch>
        </p:blipFill>
        <p:spPr>
          <a:xfrm>
            <a:off x="6286500" y="2247900"/>
            <a:ext cx="5334000" cy="3076575"/>
          </a:xfrm>
          <a:prstGeom prst="rect">
            <a:avLst/>
          </a:prstGeom>
        </p:spPr>
      </p:pic>
      <p:pic>
        <p:nvPicPr>
          <p:cNvPr id="5" name="Picture 4" descr="image.png"/>
          <p:cNvPicPr>
            <a:picLocks noChangeAspect="1"/>
          </p:cNvPicPr>
          <p:nvPr/>
        </p:nvPicPr>
        <p:blipFill>
          <a:blip r:embed="rId5"/>
          <a:stretch>
            <a:fillRect/>
          </a:stretch>
        </p:blipFill>
        <p:spPr>
          <a:xfrm>
            <a:off x="904875" y="4114800"/>
            <a:ext cx="4705350" cy="914400"/>
          </a:xfrm>
          <a:prstGeom prst="rect">
            <a:avLst/>
          </a:prstGeom>
        </p:spPr>
      </p:pic>
      <p:pic>
        <p:nvPicPr>
          <p:cNvPr id="6" name="Picture 5" descr="image.png"/>
          <p:cNvPicPr>
            <a:picLocks noChangeAspect="1"/>
          </p:cNvPicPr>
          <p:nvPr/>
        </p:nvPicPr>
        <p:blipFill>
          <a:blip r:embed="rId6"/>
          <a:stretch>
            <a:fillRect/>
          </a:stretch>
        </p:blipFill>
        <p:spPr>
          <a:xfrm>
            <a:off x="6619875" y="3857625"/>
            <a:ext cx="4705350" cy="914400"/>
          </a:xfrm>
          <a:prstGeom prst="rect">
            <a:avLst/>
          </a:prstGeom>
        </p:spPr>
      </p:pic>
      <p:sp>
        <p:nvSpPr>
          <p:cNvPr id="7" name="TextBox 6"/>
          <p:cNvSpPr txBox="1"/>
          <p:nvPr/>
        </p:nvSpPr>
        <p:spPr>
          <a:xfrm>
            <a:off x="904875" y="2543175"/>
            <a:ext cx="4940617" cy="285750"/>
          </a:xfrm>
          <a:prstGeom prst="rect">
            <a:avLst/>
          </a:prstGeom>
          <a:noFill/>
        </p:spPr>
        <p:txBody>
          <a:bodyPr wrap="square" lIns="0" tIns="0" rIns="0" bIns="0" anchor="t">
            <a:spAutoFit/>
          </a:bodyPr>
          <a:lstStyle/>
          <a:p>
            <a:pPr algn="l"/>
            <a:r>
              <a:rPr sz="1800" b="0" i="0" u="none">
                <a:solidFill>
                  <a:srgbClr val="0369A1"/>
                </a:solidFill>
                <a:latin typeface="Outfit SemiBold"/>
              </a:rPr>
              <a:t>Anquiloglosia vs. Dificultad</a:t>
            </a:r>
          </a:p>
        </p:txBody>
      </p:sp>
      <p:sp>
        <p:nvSpPr>
          <p:cNvPr id="8" name="TextBox 7"/>
          <p:cNvSpPr txBox="1"/>
          <p:nvPr/>
        </p:nvSpPr>
        <p:spPr>
          <a:xfrm>
            <a:off x="904875" y="2943225"/>
            <a:ext cx="4705350" cy="1028700"/>
          </a:xfrm>
          <a:prstGeom prst="rect">
            <a:avLst/>
          </a:prstGeom>
          <a:noFill/>
        </p:spPr>
        <p:txBody>
          <a:bodyPr wrap="square" lIns="0" tIns="0" rIns="0" bIns="0" anchor="t">
            <a:spAutoFit/>
          </a:bodyPr>
          <a:lstStyle/>
          <a:p>
            <a:pPr algn="l">
              <a:lnSpc>
                <a:spcPts val="2025"/>
              </a:lnSpc>
            </a:pPr>
            <a:r>
              <a:rPr sz="1350" b="0" i="0" u="none">
                <a:solidFill>
                  <a:srgbClr val="334155"/>
                </a:solidFill>
                <a:latin typeface="DM Sans"/>
              </a:rPr>
              <a:t>El metaanálisis de </a:t>
            </a:r>
            <a:r>
              <a:rPr sz="1350" b="0" i="1" u="none">
                <a:solidFill>
                  <a:srgbClr val="334155"/>
                </a:solidFill>
                <a:latin typeface="DM Sans"/>
              </a:rPr>
              <a:t>Pediatric Dentistry (2026)</a:t>
            </a:r>
            <a:r>
              <a:rPr sz="1350" b="0" i="0" u="none">
                <a:solidFill>
                  <a:srgbClr val="334155"/>
                </a:solidFill>
                <a:latin typeface="DM Sans"/>
              </a:rPr>
              <a:t> no demostró una asociación estadísticamente significativa entre presentar anquiloglosia y sufrir problemas de alimentación (P = 0.18).</a:t>
            </a:r>
          </a:p>
        </p:txBody>
      </p:sp>
      <p:sp>
        <p:nvSpPr>
          <p:cNvPr id="9" name="TextBox 8"/>
          <p:cNvSpPr txBox="1"/>
          <p:nvPr/>
        </p:nvSpPr>
        <p:spPr>
          <a:xfrm>
            <a:off x="6619875" y="2543175"/>
            <a:ext cx="4940617" cy="285750"/>
          </a:xfrm>
          <a:prstGeom prst="rect">
            <a:avLst/>
          </a:prstGeom>
          <a:noFill/>
        </p:spPr>
        <p:txBody>
          <a:bodyPr wrap="square" lIns="0" tIns="0" rIns="0" bIns="0" anchor="t">
            <a:spAutoFit/>
          </a:bodyPr>
          <a:lstStyle/>
          <a:p>
            <a:pPr algn="l"/>
            <a:r>
              <a:rPr sz="1800" b="0" i="0" u="none">
                <a:solidFill>
                  <a:srgbClr val="0369A1"/>
                </a:solidFill>
                <a:latin typeface="Outfit SemiBold"/>
              </a:rPr>
              <a:t>Dificultad vs. Anquiloglosia</a:t>
            </a:r>
          </a:p>
        </p:txBody>
      </p:sp>
      <p:sp>
        <p:nvSpPr>
          <p:cNvPr id="10" name="TextBox 9"/>
          <p:cNvSpPr txBox="1"/>
          <p:nvPr/>
        </p:nvSpPr>
        <p:spPr>
          <a:xfrm>
            <a:off x="6619875" y="2943225"/>
            <a:ext cx="4705350" cy="771525"/>
          </a:xfrm>
          <a:prstGeom prst="rect">
            <a:avLst/>
          </a:prstGeom>
          <a:noFill/>
        </p:spPr>
        <p:txBody>
          <a:bodyPr wrap="square" lIns="0" tIns="0" rIns="0" bIns="0" anchor="t">
            <a:spAutoFit/>
          </a:bodyPr>
          <a:lstStyle/>
          <a:p>
            <a:pPr algn="l">
              <a:lnSpc>
                <a:spcPts val="2025"/>
              </a:lnSpc>
            </a:pPr>
            <a:r>
              <a:rPr sz="1350" b="0" i="0" u="none">
                <a:solidFill>
                  <a:srgbClr val="334155"/>
                </a:solidFill>
                <a:latin typeface="DM Sans"/>
              </a:rPr>
              <a:t>Tampoco se halló asociación significativa entre la presencia de dificultades alimentarias reportadas y el diagnóstico de anquiloglosia (P = 0.06).</a:t>
            </a:r>
          </a:p>
        </p:txBody>
      </p:sp>
      <p:sp>
        <p:nvSpPr>
          <p:cNvPr id="11" name="TextBox 10"/>
          <p:cNvSpPr txBox="1"/>
          <p:nvPr/>
        </p:nvSpPr>
        <p:spPr>
          <a:xfrm>
            <a:off x="1143000" y="4314825"/>
            <a:ext cx="4229100" cy="514350"/>
          </a:xfrm>
          <a:prstGeom prst="rect">
            <a:avLst/>
          </a:prstGeom>
          <a:noFill/>
        </p:spPr>
        <p:txBody>
          <a:bodyPr wrap="square" lIns="0" tIns="0" rIns="0" bIns="0" anchor="t">
            <a:spAutoFit/>
          </a:bodyPr>
          <a:lstStyle/>
          <a:p>
            <a:pPr algn="l">
              <a:lnSpc>
                <a:spcPts val="2025"/>
              </a:lnSpc>
            </a:pPr>
            <a:r>
              <a:rPr sz="1350" b="1" i="0" u="none" dirty="0" err="1">
                <a:solidFill>
                  <a:srgbClr val="334155"/>
                </a:solidFill>
                <a:latin typeface="DM Sans"/>
              </a:rPr>
              <a:t>Conclusión</a:t>
            </a:r>
            <a:r>
              <a:rPr sz="1350" b="1" i="0" u="none" dirty="0">
                <a:solidFill>
                  <a:srgbClr val="334155"/>
                </a:solidFill>
                <a:latin typeface="DM Sans"/>
              </a:rPr>
              <a:t>:</a:t>
            </a:r>
            <a:r>
              <a:rPr sz="1350" b="0" i="0" u="none" dirty="0">
                <a:solidFill>
                  <a:srgbClr val="334155"/>
                </a:solidFill>
                <a:latin typeface="DM Sans Medium"/>
              </a:rPr>
              <a:t> Tener </a:t>
            </a:r>
            <a:r>
              <a:rPr sz="1350" b="0" i="0" u="none" dirty="0" err="1">
                <a:solidFill>
                  <a:srgbClr val="334155"/>
                </a:solidFill>
                <a:latin typeface="DM Sans Medium"/>
              </a:rPr>
              <a:t>frenillo</a:t>
            </a:r>
            <a:r>
              <a:rPr sz="1350" b="0" i="0" u="none" dirty="0">
                <a:solidFill>
                  <a:srgbClr val="334155"/>
                </a:solidFill>
                <a:latin typeface="DM Sans Medium"/>
              </a:rPr>
              <a:t> corto no </a:t>
            </a:r>
            <a:r>
              <a:rPr sz="1350" b="0" i="0" u="none" dirty="0" err="1">
                <a:solidFill>
                  <a:srgbClr val="334155"/>
                </a:solidFill>
                <a:latin typeface="DM Sans Medium"/>
              </a:rPr>
              <a:t>implica</a:t>
            </a:r>
            <a:r>
              <a:rPr sz="1350" b="0" i="0" u="none" dirty="0">
                <a:solidFill>
                  <a:srgbClr val="334155"/>
                </a:solidFill>
                <a:latin typeface="DM Sans Medium"/>
              </a:rPr>
              <a:t> </a:t>
            </a:r>
            <a:r>
              <a:rPr sz="1350" b="0" i="0" u="none" dirty="0" err="1">
                <a:solidFill>
                  <a:srgbClr val="334155"/>
                </a:solidFill>
                <a:latin typeface="DM Sans Medium"/>
              </a:rPr>
              <a:t>que</a:t>
            </a:r>
            <a:r>
              <a:rPr sz="1350" b="0" i="0" u="none" dirty="0">
                <a:solidFill>
                  <a:srgbClr val="334155"/>
                </a:solidFill>
                <a:latin typeface="DM Sans Medium"/>
              </a:rPr>
              <a:t> el </a:t>
            </a:r>
            <a:r>
              <a:rPr sz="1350" b="0" i="0" u="none" dirty="0" err="1">
                <a:solidFill>
                  <a:srgbClr val="334155"/>
                </a:solidFill>
                <a:latin typeface="DM Sans Medium"/>
              </a:rPr>
              <a:t>bebé</a:t>
            </a:r>
            <a:r>
              <a:rPr sz="1350" b="0" i="0" u="none" dirty="0">
                <a:solidFill>
                  <a:srgbClr val="334155"/>
                </a:solidFill>
                <a:latin typeface="DM Sans Medium"/>
              </a:rPr>
              <a:t> </a:t>
            </a:r>
            <a:r>
              <a:rPr sz="1350" b="0" i="0" u="none" dirty="0" err="1">
                <a:solidFill>
                  <a:srgbClr val="334155"/>
                </a:solidFill>
                <a:latin typeface="DM Sans Medium"/>
              </a:rPr>
              <a:t>tendrá</a:t>
            </a:r>
            <a:r>
              <a:rPr sz="1350" b="0" i="0" u="none" dirty="0">
                <a:solidFill>
                  <a:srgbClr val="334155"/>
                </a:solidFill>
                <a:latin typeface="DM Sans Medium"/>
              </a:rPr>
              <a:t> </a:t>
            </a:r>
            <a:r>
              <a:rPr sz="1350" b="0" i="0" u="none" dirty="0" err="1">
                <a:solidFill>
                  <a:srgbClr val="334155"/>
                </a:solidFill>
                <a:latin typeface="DM Sans Medium"/>
              </a:rPr>
              <a:t>problemas</a:t>
            </a:r>
            <a:r>
              <a:rPr sz="1350" b="0" i="0" u="none" dirty="0">
                <a:solidFill>
                  <a:srgbClr val="334155"/>
                </a:solidFill>
                <a:latin typeface="DM Sans Medium"/>
              </a:rPr>
              <a:t> para </a:t>
            </a:r>
            <a:r>
              <a:rPr sz="1350" b="0" i="0" u="none" dirty="0" err="1">
                <a:solidFill>
                  <a:srgbClr val="334155"/>
                </a:solidFill>
                <a:latin typeface="DM Sans Medium"/>
              </a:rPr>
              <a:t>lactar</a:t>
            </a:r>
            <a:r>
              <a:rPr sz="1350" b="0" i="0" u="none" dirty="0">
                <a:solidFill>
                  <a:srgbClr val="334155"/>
                </a:solidFill>
                <a:latin typeface="DM Sans Medium"/>
              </a:rPr>
              <a:t>.</a:t>
            </a:r>
          </a:p>
        </p:txBody>
      </p:sp>
      <p:sp>
        <p:nvSpPr>
          <p:cNvPr id="12" name="TextBox 11"/>
          <p:cNvSpPr txBox="1"/>
          <p:nvPr/>
        </p:nvSpPr>
        <p:spPr>
          <a:xfrm>
            <a:off x="6858000" y="4057650"/>
            <a:ext cx="4229100" cy="514350"/>
          </a:xfrm>
          <a:prstGeom prst="rect">
            <a:avLst/>
          </a:prstGeom>
          <a:noFill/>
        </p:spPr>
        <p:txBody>
          <a:bodyPr wrap="square" lIns="0" tIns="0" rIns="0" bIns="0" anchor="t">
            <a:spAutoFit/>
          </a:bodyPr>
          <a:lstStyle/>
          <a:p>
            <a:pPr algn="l">
              <a:lnSpc>
                <a:spcPts val="2025"/>
              </a:lnSpc>
            </a:pPr>
            <a:r>
              <a:rPr sz="1350" b="1" i="0" u="none">
                <a:solidFill>
                  <a:srgbClr val="334155"/>
                </a:solidFill>
                <a:latin typeface="DM Sans"/>
              </a:rPr>
              <a:t>Conclusión:</a:t>
            </a:r>
            <a:r>
              <a:rPr sz="1350" b="0" i="0" u="none">
                <a:solidFill>
                  <a:srgbClr val="334155"/>
                </a:solidFill>
                <a:latin typeface="DM Sans Medium"/>
              </a:rPr>
              <a:t> Las dificultades de lactancia rara vez se deben primariamente al frenillo.</a:t>
            </a:r>
          </a:p>
        </p:txBody>
      </p:sp>
      <p:sp>
        <p:nvSpPr>
          <p:cNvPr id="13" name="TextBox 12"/>
          <p:cNvSpPr txBox="1"/>
          <p:nvPr/>
        </p:nvSpPr>
        <p:spPr>
          <a:xfrm>
            <a:off x="571500" y="476250"/>
            <a:ext cx="11601450" cy="428625"/>
          </a:xfrm>
          <a:prstGeom prst="rect">
            <a:avLst/>
          </a:prstGeom>
          <a:noFill/>
        </p:spPr>
        <p:txBody>
          <a:bodyPr wrap="square" lIns="0" tIns="0" rIns="0" bIns="0" anchor="t">
            <a:spAutoFit/>
          </a:bodyPr>
          <a:lstStyle/>
          <a:p>
            <a:pPr algn="l"/>
            <a:r>
              <a:rPr sz="2700" b="1" i="0" u="none">
                <a:solidFill>
                  <a:srgbClr val="0369A1"/>
                </a:solidFill>
                <a:latin typeface="Outfit"/>
              </a:rPr>
              <a:t>Evidencia en Alimentación</a:t>
            </a:r>
          </a:p>
        </p:txBody>
      </p:sp>
      <p:sp>
        <p:nvSpPr>
          <p:cNvPr id="14" name="CuadroTexto 13">
            <a:extLst>
              <a:ext uri="{FF2B5EF4-FFF2-40B4-BE49-F238E27FC236}">
                <a16:creationId xmlns:a16="http://schemas.microsoft.com/office/drawing/2014/main" id="{AA2D6CC5-84B5-3332-0B45-D07E9808B632}"/>
              </a:ext>
            </a:extLst>
          </p:cNvPr>
          <p:cNvSpPr txBox="1"/>
          <p:nvPr/>
        </p:nvSpPr>
        <p:spPr>
          <a:xfrm>
            <a:off x="865546" y="5761703"/>
            <a:ext cx="10058400" cy="523220"/>
          </a:xfrm>
          <a:prstGeom prst="rect">
            <a:avLst/>
          </a:prstGeom>
          <a:noFill/>
        </p:spPr>
        <p:txBody>
          <a:bodyPr wrap="square" rtlCol="0">
            <a:spAutoFit/>
          </a:bodyPr>
          <a:lstStyle/>
          <a:p>
            <a:pPr algn="ctr"/>
            <a:r>
              <a:rPr lang="es-CL" sz="1000" b="1" dirty="0">
                <a:latin typeface="DM Sans" pitchFamily="2" charset="0"/>
              </a:rPr>
              <a:t>                                                    Dhar V, Marghalani AA, Amini H, Brickhouse T, Caffrey E, Jayaraman J, et al. Frenotomy for ankyloglossia associated with feeding challenges in infants: effectiveness, technique, and safety–a systematic review and meta-analysis, Part 2. Pediatr Dent. 2026;48(2):E33-E68.</a:t>
            </a:r>
          </a:p>
          <a:p>
            <a:pPr algn="ctr"/>
            <a:r>
              <a:rPr lang="es-CL" sz="1000" b="1" dirty="0">
                <a:latin typeface="DM Sans" pitchFamily="2" charset="0"/>
              </a:rPr>
              <a:t>                                                    Dhar V, Marghalani AA, Amini H, Brickhouse T, Caffrey E, Jayaraman J, et al. Diagnostic assessment of ankyloglossia and association with infant feeding challenges: a systematic review and meta-analysis–Part 1. Pediatr Dent. 2026;48(2):82-94.</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pic>
        <p:nvPicPr>
          <p:cNvPr id="3" name="Picture 2" descr="image.png"/>
          <p:cNvPicPr>
            <a:picLocks noChangeAspect="1"/>
          </p:cNvPicPr>
          <p:nvPr/>
        </p:nvPicPr>
        <p:blipFill>
          <a:blip r:embed="rId3"/>
          <a:stretch>
            <a:fillRect/>
          </a:stretch>
        </p:blipFill>
        <p:spPr>
          <a:xfrm>
            <a:off x="66675" y="2581276"/>
            <a:ext cx="5405437" cy="2722661"/>
          </a:xfrm>
          <a:prstGeom prst="rect">
            <a:avLst/>
          </a:prstGeom>
        </p:spPr>
      </p:pic>
      <p:pic>
        <p:nvPicPr>
          <p:cNvPr id="4" name="Picture 3" descr="image.png"/>
          <p:cNvPicPr>
            <a:picLocks noChangeAspect="1"/>
          </p:cNvPicPr>
          <p:nvPr/>
        </p:nvPicPr>
        <p:blipFill>
          <a:blip r:embed="rId4"/>
          <a:stretch>
            <a:fillRect/>
          </a:stretch>
        </p:blipFill>
        <p:spPr>
          <a:xfrm>
            <a:off x="6262687" y="2391519"/>
            <a:ext cx="5405437" cy="2722661"/>
          </a:xfrm>
          <a:prstGeom prst="rect">
            <a:avLst/>
          </a:prstGeom>
        </p:spPr>
      </p:pic>
      <p:pic>
        <p:nvPicPr>
          <p:cNvPr id="5" name="Picture 4" descr="image.png"/>
          <p:cNvPicPr>
            <a:picLocks noChangeAspect="1"/>
          </p:cNvPicPr>
          <p:nvPr/>
        </p:nvPicPr>
        <p:blipFill>
          <a:blip r:embed="rId5"/>
          <a:stretch>
            <a:fillRect/>
          </a:stretch>
        </p:blipFill>
        <p:spPr>
          <a:xfrm>
            <a:off x="819150" y="4063751"/>
            <a:ext cx="4852987" cy="793253"/>
          </a:xfrm>
          <a:prstGeom prst="rect">
            <a:avLst/>
          </a:prstGeom>
        </p:spPr>
      </p:pic>
      <p:pic>
        <p:nvPicPr>
          <p:cNvPr id="6" name="Picture 5" descr="image.png"/>
          <p:cNvPicPr>
            <a:picLocks noChangeAspect="1"/>
          </p:cNvPicPr>
          <p:nvPr/>
        </p:nvPicPr>
        <p:blipFill>
          <a:blip r:embed="rId6"/>
          <a:stretch>
            <a:fillRect/>
          </a:stretch>
        </p:blipFill>
        <p:spPr>
          <a:xfrm>
            <a:off x="6557962" y="3829050"/>
            <a:ext cx="4852987" cy="793253"/>
          </a:xfrm>
          <a:prstGeom prst="rect">
            <a:avLst/>
          </a:prstGeom>
        </p:spPr>
      </p:pic>
      <p:sp>
        <p:nvSpPr>
          <p:cNvPr id="7" name="TextBox 6"/>
          <p:cNvSpPr txBox="1"/>
          <p:nvPr/>
        </p:nvSpPr>
        <p:spPr>
          <a:xfrm>
            <a:off x="819150" y="2648694"/>
            <a:ext cx="5095636" cy="266700"/>
          </a:xfrm>
          <a:prstGeom prst="rect">
            <a:avLst/>
          </a:prstGeom>
          <a:noFill/>
        </p:spPr>
        <p:txBody>
          <a:bodyPr wrap="square" lIns="0" tIns="0" rIns="0" bIns="0" anchor="t">
            <a:spAutoFit/>
          </a:bodyPr>
          <a:lstStyle/>
          <a:p>
            <a:pPr algn="l"/>
            <a:r>
              <a:rPr sz="1650" b="0" i="0" u="none">
                <a:solidFill>
                  <a:srgbClr val="0369A1"/>
                </a:solidFill>
                <a:latin typeface="Outfit SemiBold"/>
              </a:rPr>
              <a:t>¿Existen dificultades para amamantar?</a:t>
            </a:r>
          </a:p>
        </p:txBody>
      </p:sp>
      <p:sp>
        <p:nvSpPr>
          <p:cNvPr id="8" name="TextBox 7"/>
          <p:cNvSpPr txBox="1"/>
          <p:nvPr/>
        </p:nvSpPr>
        <p:spPr>
          <a:xfrm>
            <a:off x="819150" y="3010644"/>
            <a:ext cx="4852987" cy="938807"/>
          </a:xfrm>
          <a:prstGeom prst="rect">
            <a:avLst/>
          </a:prstGeom>
          <a:noFill/>
        </p:spPr>
        <p:txBody>
          <a:bodyPr wrap="square" lIns="0" tIns="0" rIns="0" bIns="0" anchor="t">
            <a:spAutoFit/>
          </a:bodyPr>
          <a:lstStyle/>
          <a:p>
            <a:pPr algn="l">
              <a:lnSpc>
                <a:spcPts val="1848"/>
              </a:lnSpc>
            </a:pPr>
            <a:r>
              <a:rPr sz="1275" b="0" i="0" u="none">
                <a:solidFill>
                  <a:srgbClr val="334155"/>
                </a:solidFill>
                <a:latin typeface="DM Sans"/>
              </a:rPr>
              <a:t>Las dificultades al inicio de la lactancia son muy frecuentes, reales y generan gran angustia. Sin embargo, la evidencia demuestra que el frenillo </a:t>
            </a:r>
            <a:r>
              <a:rPr sz="1275" b="1" i="0" u="none">
                <a:solidFill>
                  <a:srgbClr val="334155"/>
                </a:solidFill>
                <a:latin typeface="DM Sans"/>
              </a:rPr>
              <a:t>rara vez es la causa real</a:t>
            </a:r>
            <a:r>
              <a:rPr sz="1275" b="0" i="0" u="none">
                <a:solidFill>
                  <a:srgbClr val="334155"/>
                </a:solidFill>
                <a:latin typeface="DM Sans"/>
              </a:rPr>
              <a:t> de estos problemas.</a:t>
            </a:r>
          </a:p>
        </p:txBody>
      </p:sp>
      <p:sp>
        <p:nvSpPr>
          <p:cNvPr id="9" name="TextBox 8"/>
          <p:cNvSpPr txBox="1"/>
          <p:nvPr/>
        </p:nvSpPr>
        <p:spPr>
          <a:xfrm>
            <a:off x="6557962" y="2648694"/>
            <a:ext cx="5095636" cy="266700"/>
          </a:xfrm>
          <a:prstGeom prst="rect">
            <a:avLst/>
          </a:prstGeom>
          <a:noFill/>
        </p:spPr>
        <p:txBody>
          <a:bodyPr wrap="square" lIns="0" tIns="0" rIns="0" bIns="0" anchor="t">
            <a:spAutoFit/>
          </a:bodyPr>
          <a:lstStyle/>
          <a:p>
            <a:pPr algn="l"/>
            <a:r>
              <a:rPr sz="1650" b="0" i="0" u="none">
                <a:solidFill>
                  <a:srgbClr val="0369A1"/>
                </a:solidFill>
                <a:latin typeface="Outfit SemiBold"/>
              </a:rPr>
              <a:t>¿La cirugía resuelve la lactancia?</a:t>
            </a:r>
          </a:p>
        </p:txBody>
      </p:sp>
      <p:sp>
        <p:nvSpPr>
          <p:cNvPr id="10" name="TextBox 9"/>
          <p:cNvSpPr txBox="1"/>
          <p:nvPr/>
        </p:nvSpPr>
        <p:spPr>
          <a:xfrm>
            <a:off x="6557962" y="3010644"/>
            <a:ext cx="4852987" cy="704105"/>
          </a:xfrm>
          <a:prstGeom prst="rect">
            <a:avLst/>
          </a:prstGeom>
          <a:noFill/>
        </p:spPr>
        <p:txBody>
          <a:bodyPr wrap="square" lIns="0" tIns="0" rIns="0" bIns="0" anchor="t">
            <a:spAutoFit/>
          </a:bodyPr>
          <a:lstStyle/>
          <a:p>
            <a:pPr algn="l">
              <a:lnSpc>
                <a:spcPts val="1848"/>
              </a:lnSpc>
            </a:pPr>
            <a:r>
              <a:rPr sz="1275" b="0" i="0" u="none">
                <a:solidFill>
                  <a:srgbClr val="334155"/>
                </a:solidFill>
                <a:latin typeface="DM Sans"/>
              </a:rPr>
              <a:t>Los ensayos clínicos rigurosos demuestran que comparar el grupo operado vs. no operado </a:t>
            </a:r>
            <a:r>
              <a:rPr sz="1275" b="1" i="0" u="none">
                <a:solidFill>
                  <a:srgbClr val="334155"/>
                </a:solidFill>
                <a:latin typeface="DM Sans"/>
              </a:rPr>
              <a:t>no muestra diferencia</a:t>
            </a:r>
            <a:r>
              <a:rPr sz="1275" b="0" i="0" u="none">
                <a:solidFill>
                  <a:srgbClr val="334155"/>
                </a:solidFill>
                <a:latin typeface="DM Sans"/>
              </a:rPr>
              <a:t> en la mejora global de la lactancia (P = 0.34).</a:t>
            </a:r>
          </a:p>
        </p:txBody>
      </p:sp>
      <p:sp>
        <p:nvSpPr>
          <p:cNvPr id="11" name="TextBox 10"/>
          <p:cNvSpPr txBox="1"/>
          <p:nvPr/>
        </p:nvSpPr>
        <p:spPr>
          <a:xfrm>
            <a:off x="1019175" y="4225676"/>
            <a:ext cx="4452937" cy="469403"/>
          </a:xfrm>
          <a:prstGeom prst="rect">
            <a:avLst/>
          </a:prstGeom>
          <a:noFill/>
        </p:spPr>
        <p:txBody>
          <a:bodyPr wrap="square" lIns="0" tIns="0" rIns="0" bIns="0" anchor="t">
            <a:spAutoFit/>
          </a:bodyPr>
          <a:lstStyle/>
          <a:p>
            <a:pPr algn="l">
              <a:lnSpc>
                <a:spcPts val="1848"/>
              </a:lnSpc>
            </a:pPr>
            <a:r>
              <a:rPr sz="1275" b="1" i="0" u="none">
                <a:solidFill>
                  <a:srgbClr val="334155"/>
                </a:solidFill>
                <a:latin typeface="DM Sans"/>
              </a:rPr>
              <a:t>Metaanálisis 2026:</a:t>
            </a:r>
            <a:r>
              <a:rPr sz="1275" b="0" i="0" u="none">
                <a:solidFill>
                  <a:srgbClr val="334155"/>
                </a:solidFill>
                <a:latin typeface="DM Sans Medium"/>
              </a:rPr>
              <a:t> No hay asociación entre anquiloglosia y problemas de alimentación (P = 0.18).</a:t>
            </a:r>
          </a:p>
        </p:txBody>
      </p:sp>
      <p:sp>
        <p:nvSpPr>
          <p:cNvPr id="12" name="TextBox 11"/>
          <p:cNvSpPr txBox="1"/>
          <p:nvPr/>
        </p:nvSpPr>
        <p:spPr>
          <a:xfrm>
            <a:off x="6757987" y="3990975"/>
            <a:ext cx="4531684" cy="450701"/>
          </a:xfrm>
          <a:prstGeom prst="rect">
            <a:avLst/>
          </a:prstGeom>
          <a:noFill/>
        </p:spPr>
        <p:txBody>
          <a:bodyPr wrap="square" lIns="123825" tIns="0" rIns="0" bIns="0" anchor="t">
            <a:spAutoFit/>
          </a:bodyPr>
          <a:lstStyle/>
          <a:p>
            <a:pPr algn="l">
              <a:lnSpc>
                <a:spcPts val="1848"/>
              </a:lnSpc>
            </a:pPr>
            <a:r>
              <a:rPr sz="1275" b="1" i="0" u="none" dirty="0" err="1">
                <a:solidFill>
                  <a:srgbClr val="991B1B"/>
                </a:solidFill>
                <a:latin typeface="DM Sans"/>
              </a:rPr>
              <a:t>Conclusión</a:t>
            </a:r>
            <a:r>
              <a:rPr sz="1275" b="1" i="0" u="none" dirty="0">
                <a:solidFill>
                  <a:srgbClr val="991B1B"/>
                </a:solidFill>
                <a:latin typeface="DM Sans"/>
              </a:rPr>
              <a:t>:</a:t>
            </a:r>
            <a:r>
              <a:rPr sz="1275" b="0" i="0" u="none" dirty="0">
                <a:solidFill>
                  <a:srgbClr val="991B1B"/>
                </a:solidFill>
                <a:latin typeface="DM Sans Medium"/>
              </a:rPr>
              <a:t> Si </a:t>
            </a:r>
            <a:r>
              <a:rPr sz="1275" b="0" i="0" u="none" dirty="0" err="1">
                <a:solidFill>
                  <a:srgbClr val="991B1B"/>
                </a:solidFill>
                <a:latin typeface="DM Sans Medium"/>
              </a:rPr>
              <a:t>existen</a:t>
            </a:r>
            <a:r>
              <a:rPr sz="1275" b="0" i="0" u="none" dirty="0">
                <a:solidFill>
                  <a:srgbClr val="991B1B"/>
                </a:solidFill>
                <a:latin typeface="DM Sans Medium"/>
              </a:rPr>
              <a:t> </a:t>
            </a:r>
            <a:r>
              <a:rPr sz="1275" b="0" i="0" u="none" dirty="0" err="1">
                <a:solidFill>
                  <a:srgbClr val="991B1B"/>
                </a:solidFill>
                <a:latin typeface="DM Sans Medium"/>
              </a:rPr>
              <a:t>problemas</a:t>
            </a:r>
            <a:r>
              <a:rPr sz="1275" b="0" i="0" u="none" dirty="0">
                <a:solidFill>
                  <a:srgbClr val="991B1B"/>
                </a:solidFill>
                <a:latin typeface="DM Sans Medium"/>
              </a:rPr>
              <a:t> de </a:t>
            </a:r>
            <a:r>
              <a:rPr sz="1275" b="0" i="0" u="none" dirty="0" err="1">
                <a:solidFill>
                  <a:srgbClr val="991B1B"/>
                </a:solidFill>
                <a:latin typeface="DM Sans Medium"/>
              </a:rPr>
              <a:t>lactancia</a:t>
            </a:r>
            <a:r>
              <a:rPr sz="1275" b="0" i="0" u="none" dirty="0">
                <a:solidFill>
                  <a:srgbClr val="991B1B"/>
                </a:solidFill>
                <a:latin typeface="DM Sans Medium"/>
              </a:rPr>
              <a:t>, </a:t>
            </a:r>
            <a:r>
              <a:rPr sz="1275" b="0" i="0" u="none" dirty="0" err="1">
                <a:solidFill>
                  <a:srgbClr val="991B1B"/>
                </a:solidFill>
                <a:latin typeface="DM Sans Medium"/>
              </a:rPr>
              <a:t>los</a:t>
            </a:r>
            <a:r>
              <a:rPr sz="1275" b="0" i="0" u="none" dirty="0">
                <a:solidFill>
                  <a:srgbClr val="991B1B"/>
                </a:solidFill>
                <a:latin typeface="DM Sans Medium"/>
              </a:rPr>
              <a:t> </a:t>
            </a:r>
            <a:r>
              <a:rPr sz="1275" b="0" i="0" u="none" dirty="0" err="1">
                <a:solidFill>
                  <a:srgbClr val="991B1B"/>
                </a:solidFill>
                <a:latin typeface="DM Sans Medium"/>
              </a:rPr>
              <a:t>estudios</a:t>
            </a:r>
            <a:r>
              <a:rPr sz="1275" b="0" i="0" u="none" dirty="0">
                <a:solidFill>
                  <a:srgbClr val="991B1B"/>
                </a:solidFill>
                <a:latin typeface="DM Sans Medium"/>
              </a:rPr>
              <a:t> </a:t>
            </a:r>
            <a:r>
              <a:rPr sz="1275" b="0" i="0" u="none" dirty="0" err="1">
                <a:solidFill>
                  <a:srgbClr val="991B1B"/>
                </a:solidFill>
                <a:latin typeface="DM Sans Medium"/>
              </a:rPr>
              <a:t>muestran</a:t>
            </a:r>
            <a:r>
              <a:rPr sz="1275" b="0" i="0" u="none" dirty="0">
                <a:solidFill>
                  <a:srgbClr val="991B1B"/>
                </a:solidFill>
                <a:latin typeface="DM Sans Medium"/>
              </a:rPr>
              <a:t> </a:t>
            </a:r>
            <a:r>
              <a:rPr sz="1275" b="0" i="0" u="none" dirty="0" err="1">
                <a:solidFill>
                  <a:srgbClr val="991B1B"/>
                </a:solidFill>
                <a:latin typeface="DM Sans Medium"/>
              </a:rPr>
              <a:t>que</a:t>
            </a:r>
            <a:r>
              <a:rPr sz="1275" b="0" i="0" u="none" dirty="0">
                <a:solidFill>
                  <a:srgbClr val="991B1B"/>
                </a:solidFill>
                <a:latin typeface="DM Sans Medium"/>
              </a:rPr>
              <a:t> </a:t>
            </a:r>
            <a:r>
              <a:rPr sz="1275" b="0" i="0" u="none" dirty="0" err="1">
                <a:solidFill>
                  <a:srgbClr val="991B1B"/>
                </a:solidFill>
                <a:latin typeface="DM Sans Medium"/>
              </a:rPr>
              <a:t>cortar</a:t>
            </a:r>
            <a:r>
              <a:rPr sz="1275" b="0" i="0" u="none" dirty="0">
                <a:solidFill>
                  <a:srgbClr val="991B1B"/>
                </a:solidFill>
                <a:latin typeface="DM Sans Medium"/>
              </a:rPr>
              <a:t> el </a:t>
            </a:r>
            <a:r>
              <a:rPr sz="1275" b="0" i="0" u="none" dirty="0" err="1">
                <a:solidFill>
                  <a:srgbClr val="991B1B"/>
                </a:solidFill>
                <a:latin typeface="DM Sans Medium"/>
              </a:rPr>
              <a:t>frenillo</a:t>
            </a:r>
            <a:r>
              <a:rPr sz="1275" b="0" i="0" u="none" dirty="0">
                <a:solidFill>
                  <a:srgbClr val="991B1B"/>
                </a:solidFill>
                <a:latin typeface="DM Sans Medium"/>
              </a:rPr>
              <a:t> NO </a:t>
            </a:r>
            <a:r>
              <a:rPr sz="1275" b="0" i="0" u="none" dirty="0" err="1">
                <a:solidFill>
                  <a:srgbClr val="991B1B"/>
                </a:solidFill>
                <a:latin typeface="DM Sans Medium"/>
              </a:rPr>
              <a:t>los</a:t>
            </a:r>
            <a:r>
              <a:rPr sz="1275" b="0" i="0" u="none" dirty="0">
                <a:solidFill>
                  <a:srgbClr val="991B1B"/>
                </a:solidFill>
                <a:latin typeface="DM Sans Medium"/>
              </a:rPr>
              <a:t> </a:t>
            </a:r>
            <a:r>
              <a:rPr sz="1275" b="0" i="0" u="none" dirty="0" err="1">
                <a:solidFill>
                  <a:srgbClr val="991B1B"/>
                </a:solidFill>
                <a:latin typeface="DM Sans Medium"/>
              </a:rPr>
              <a:t>soluciona</a:t>
            </a:r>
            <a:r>
              <a:rPr sz="1275" b="0" i="0" u="none" dirty="0">
                <a:solidFill>
                  <a:srgbClr val="991B1B"/>
                </a:solidFill>
                <a:latin typeface="DM Sans Medium"/>
              </a:rPr>
              <a:t>.</a:t>
            </a:r>
          </a:p>
        </p:txBody>
      </p:sp>
      <p:pic>
        <p:nvPicPr>
          <p:cNvPr id="13" name="Picture 12" descr="image.png"/>
          <p:cNvPicPr>
            <a:picLocks noChangeAspect="1"/>
          </p:cNvPicPr>
          <p:nvPr/>
        </p:nvPicPr>
        <p:blipFill>
          <a:blip r:embed="rId7"/>
          <a:stretch>
            <a:fillRect/>
          </a:stretch>
        </p:blipFill>
        <p:spPr>
          <a:xfrm>
            <a:off x="6757987" y="4019550"/>
            <a:ext cx="123825" cy="161925"/>
          </a:xfrm>
          <a:prstGeom prst="rect">
            <a:avLst/>
          </a:prstGeom>
        </p:spPr>
      </p:pic>
      <p:sp>
        <p:nvSpPr>
          <p:cNvPr id="14" name="TextBox 13"/>
          <p:cNvSpPr txBox="1"/>
          <p:nvPr/>
        </p:nvSpPr>
        <p:spPr>
          <a:xfrm>
            <a:off x="523875" y="428625"/>
            <a:ext cx="11668125" cy="409575"/>
          </a:xfrm>
          <a:prstGeom prst="rect">
            <a:avLst/>
          </a:prstGeom>
          <a:noFill/>
        </p:spPr>
        <p:txBody>
          <a:bodyPr wrap="square" lIns="0" tIns="0" rIns="0" bIns="0" anchor="t">
            <a:spAutoFit/>
          </a:bodyPr>
          <a:lstStyle/>
          <a:p>
            <a:pPr algn="l"/>
            <a:r>
              <a:rPr sz="2550" b="1" i="0" u="none">
                <a:solidFill>
                  <a:srgbClr val="0369A1"/>
                </a:solidFill>
                <a:latin typeface="Outfit"/>
              </a:rPr>
              <a:t>Problemas de Lactancia y Frenectomía</a:t>
            </a:r>
          </a:p>
        </p:txBody>
      </p:sp>
      <p:sp>
        <p:nvSpPr>
          <p:cNvPr id="15" name="CuadroTexto 13">
            <a:extLst>
              <a:ext uri="{FF2B5EF4-FFF2-40B4-BE49-F238E27FC236}">
                <a16:creationId xmlns:a16="http://schemas.microsoft.com/office/drawing/2014/main" id="{AA2D6CC5-84B5-3332-0B45-D07E9808B632}"/>
              </a:ext>
            </a:extLst>
          </p:cNvPr>
          <p:cNvSpPr txBox="1"/>
          <p:nvPr/>
        </p:nvSpPr>
        <p:spPr>
          <a:xfrm>
            <a:off x="865546" y="5761703"/>
            <a:ext cx="10058400" cy="523220"/>
          </a:xfrm>
          <a:prstGeom prst="rect">
            <a:avLst/>
          </a:prstGeom>
          <a:noFill/>
        </p:spPr>
        <p:txBody>
          <a:bodyPr wrap="square" rtlCol="0">
            <a:spAutoFit/>
          </a:bodyPr>
          <a:lstStyle/>
          <a:p>
            <a:pPr algn="ctr"/>
            <a:r>
              <a:rPr lang="es-CL" sz="1000" b="1" dirty="0">
                <a:latin typeface="DM Sans" pitchFamily="2" charset="0"/>
              </a:rPr>
              <a:t>                                                    Dhar V, Marghalani AA, Amini H, Brickhouse T, Caffrey E, Jayaraman J, et al. Frenotomy for ankyloglossia associated with feeding challenges in infants: effectiveness, technique, and safety–a systematic review and meta-analysis, Part 2. Pediatr Dent. 2026;48(2):E33-E68.</a:t>
            </a:r>
          </a:p>
          <a:p>
            <a:pPr algn="ctr"/>
            <a:r>
              <a:rPr lang="es-CL" sz="1000" b="1" dirty="0">
                <a:latin typeface="DM Sans" pitchFamily="2" charset="0"/>
              </a:rPr>
              <a:t>                                                    Dhar V, Marghalani AA, Amini H, Brickhouse T, Caffrey E, Jayaraman J, et al. Diagnostic assessment of ankyloglossia and association with infant feeding challenges: a systematic review and meta-analysis–Part 1. Pediatr Dent. 2026;48(2):82-94.</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sp>
        <p:nvSpPr>
          <p:cNvPr id="13" name="TextBox 12"/>
          <p:cNvSpPr txBox="1"/>
          <p:nvPr/>
        </p:nvSpPr>
        <p:spPr>
          <a:xfrm>
            <a:off x="571500" y="476250"/>
            <a:ext cx="11601450" cy="428625"/>
          </a:xfrm>
          <a:prstGeom prst="rect">
            <a:avLst/>
          </a:prstGeom>
          <a:noFill/>
        </p:spPr>
        <p:txBody>
          <a:bodyPr wrap="square" lIns="0" tIns="0" rIns="0" bIns="0" anchor="t">
            <a:spAutoFit/>
          </a:bodyPr>
          <a:lstStyle/>
          <a:p>
            <a:pPr algn="l"/>
            <a:r>
              <a:rPr sz="2500" b="1" i="0" u="none">
                <a:solidFill>
                  <a:srgbClr val="0369A1"/>
                </a:solidFill>
                <a:latin typeface="Outfit"/>
              </a:rPr>
              <a:t>Sin Diferencia en Ganancia de Peso y Lactancia</a:t>
            </a:r>
          </a:p>
        </p:txBody>
      </p:sp>
      <p:sp>
        <p:nvSpPr>
          <p:cNvPr id="14" name="CuadroTexto 13">
            <a:extLst>
              <a:ext uri="{FF2B5EF4-FFF2-40B4-BE49-F238E27FC236}">
                <a16:creationId xmlns:a16="http://schemas.microsoft.com/office/drawing/2014/main" id="{AA2D6CC5-84B5-3332-0B45-D07E9808B632}"/>
              </a:ext>
            </a:extLst>
          </p:cNvPr>
          <p:cNvSpPr txBox="1"/>
          <p:nvPr/>
        </p:nvSpPr>
        <p:spPr>
          <a:xfrm>
            <a:off x="865546" y="5550000"/>
            <a:ext cx="10058400" cy="523220"/>
          </a:xfrm>
          <a:prstGeom prst="rect">
            <a:avLst/>
          </a:prstGeom>
          <a:noFill/>
        </p:spPr>
        <p:txBody>
          <a:bodyPr wrap="square" rtlCol="0">
            <a:spAutoFit/>
          </a:bodyPr>
          <a:lstStyle/>
          <a:p>
            <a:pPr algn="ctr"/>
            <a:r>
              <a:rPr lang="es-CL" sz="1000" b="1" dirty="0">
                <a:latin typeface="DM Sans" pitchFamily="2" charset="0"/>
              </a:rPr>
              <a:t>Dhar V, Marghalani AA, Amini H, Brickhouse T, Caffrey E, Jayaraman J, et al. Frenotomy for ankyloglossia associated with feeding challenges in infants: effectiveness, technique, and safety–a systematic review and meta-analysis, Part 2. Pediatr Dent. 2026;48(2):E33-E68.</a:t>
            </a:r>
          </a:p>
        </p:txBody>
      </p:sp>
      <p:graphicFrame>
        <p:nvGraphicFramePr>
          <p:cNvPr id="15" name="Table 14"/>
          <p:cNvGraphicFramePr>
            <a:graphicFrameLocks noGrp="1"/>
          </p:cNvGraphicFramePr>
          <p:nvPr/>
        </p:nvGraphicFramePr>
        <p:xfrm>
          <a:off x="571500" y="1150000"/>
          <a:ext cx="11049000" cy="4150000"/>
        </p:xfrm>
        <a:graphic>
          <a:graphicData uri="http://schemas.openxmlformats.org/drawingml/2006/table">
            <a:tbl>
              <a:tblPr firstRow="1" bandRow="1">
                <a:tableStyleId>{5C22544A-7EE6-4342-B048-85BDC9FD1C3A}</a:tableStyleId>
              </a:tblPr>
              <a:tblGrid>
                <a:gridCol w="3200000">
                  <a:extLst>
                    <a:ext uri="{9D8B030D-6E8A-4147-A177-3AD203B41FA5}">
                      <a16:colId xmlns:a16="http://schemas.microsoft.com/office/drawing/2014/main" val="20000"/>
                    </a:ext>
                  </a:extLst>
                </a:gridCol>
                <a:gridCol w="2600000">
                  <a:extLst>
                    <a:ext uri="{9D8B030D-6E8A-4147-A177-3AD203B41FA5}">
                      <a16:colId xmlns:a16="http://schemas.microsoft.com/office/drawing/2014/main" val="20001"/>
                    </a:ext>
                  </a:extLst>
                </a:gridCol>
                <a:gridCol w="2600000">
                  <a:extLst>
                    <a:ext uri="{9D8B030D-6E8A-4147-A177-3AD203B41FA5}">
                      <a16:colId xmlns:a16="http://schemas.microsoft.com/office/drawing/2014/main" val="20002"/>
                    </a:ext>
                  </a:extLst>
                </a:gridCol>
                <a:gridCol w="2649000">
                  <a:extLst>
                    <a:ext uri="{9D8B030D-6E8A-4147-A177-3AD203B41FA5}">
                      <a16:colId xmlns:a16="http://schemas.microsoft.com/office/drawing/2014/main" val="20003"/>
                    </a:ext>
                  </a:extLst>
                </a:gridCol>
              </a:tblGrid>
              <a:tr h="600000">
                <a:tc>
                  <a:txBody>
                    <a:bodyPr/>
                    <a:lstStyle/>
                    <a:p>
                      <a:pPr algn="ctr"/>
                      <a:r>
                        <a:rPr sz="1150" b="1">
                          <a:solidFill>
                            <a:srgbClr val="FFFFFF"/>
                          </a:solidFill>
                          <a:latin typeface="DM Sans"/>
                        </a:rPr>
                        <a:t>Desenlace</a:t>
                      </a:r>
                    </a:p>
                  </a:txBody>
                  <a:tcPr anchor="ctr">
                    <a:solidFill>
                      <a:srgbClr val="0369A1"/>
                    </a:solidFill>
                  </a:tcPr>
                </a:tc>
                <a:tc>
                  <a:txBody>
                    <a:bodyPr/>
                    <a:lstStyle/>
                    <a:p>
                      <a:pPr algn="ctr"/>
                      <a:r>
                        <a:rPr sz="1150" b="1">
                          <a:solidFill>
                            <a:srgbClr val="FFFFFF"/>
                          </a:solidFill>
                          <a:latin typeface="DM Sans"/>
                        </a:rPr>
                        <a:t>Estudio (diseño)</a:t>
                      </a:r>
                    </a:p>
                  </a:txBody>
                  <a:tcPr anchor="ctr">
                    <a:solidFill>
                      <a:srgbClr val="0369A1"/>
                    </a:solidFill>
                  </a:tcPr>
                </a:tc>
                <a:tc>
                  <a:txBody>
                    <a:bodyPr/>
                    <a:lstStyle/>
                    <a:p>
                      <a:pPr algn="ctr"/>
                      <a:r>
                        <a:rPr sz="1150" b="1">
                          <a:solidFill>
                            <a:srgbClr val="FFFFFF"/>
                          </a:solidFill>
                          <a:latin typeface="DM Sans"/>
                        </a:rPr>
                        <a:t>Control</a:t>
                      </a:r>
                    </a:p>
                  </a:txBody>
                  <a:tcPr anchor="ctr">
                    <a:solidFill>
                      <a:srgbClr val="0369A1"/>
                    </a:solidFill>
                  </a:tcPr>
                </a:tc>
                <a:tc>
                  <a:txBody>
                    <a:bodyPr/>
                    <a:lstStyle/>
                    <a:p>
                      <a:pPr algn="ctr"/>
                      <a:r>
                        <a:rPr sz="1150" b="1">
                          <a:solidFill>
                            <a:srgbClr val="FFFFFF"/>
                          </a:solidFill>
                          <a:latin typeface="DM Sans"/>
                        </a:rPr>
                        <a:t>Frenotomía</a:t>
                      </a:r>
                    </a:p>
                  </a:txBody>
                  <a:tcPr anchor="ctr">
                    <a:solidFill>
                      <a:srgbClr val="0369A1"/>
                    </a:solidFill>
                  </a:tcPr>
                </a:tc>
                <a:extLst>
                  <a:ext uri="{0D108BD9-81ED-4DB2-BD59-A6C34878D82A}">
                    <a16:rowId xmlns:a16="http://schemas.microsoft.com/office/drawing/2014/main" val="10000"/>
                  </a:ext>
                </a:extLst>
              </a:tr>
              <a:tr h="750000">
                <a:tc>
                  <a:txBody>
                    <a:bodyPr/>
                    <a:lstStyle/>
                    <a:p>
                      <a:pPr algn="l"/>
                      <a:r>
                        <a:rPr sz="1100" b="1">
                          <a:solidFill>
                            <a:srgbClr val="334155"/>
                          </a:solidFill>
                          <a:latin typeface="DM Sans"/>
                        </a:rPr>
                        <a:t>Lactancia (IBFAT), corto plazo (5 días)</a:t>
                      </a:r>
                    </a:p>
                  </a:txBody>
                  <a:tcPr anchor="ctr">
                    <a:solidFill>
                      <a:srgbClr val="F0F9FF"/>
                    </a:solidFill>
                  </a:tcPr>
                </a:tc>
                <a:tc>
                  <a:txBody>
                    <a:bodyPr/>
                    <a:lstStyle/>
                    <a:p>
                      <a:pPr algn="l"/>
                      <a:r>
                        <a:rPr sz="1050" b="0">
                          <a:solidFill>
                            <a:srgbClr val="334155"/>
                          </a:solidFill>
                          <a:latin typeface="DM Sans"/>
                        </a:rPr>
                        <a:t>Emond 2014</a:t>
                      </a:r>
                    </a:p>
                    <a:p>
                      <a:pPr algn="l"/>
                      <a:r>
                        <a:rPr sz="1050" b="0">
                          <a:solidFill>
                            <a:srgbClr val="334155"/>
                          </a:solidFill>
                          <a:latin typeface="DM Sans"/>
                        </a:rPr>
                        <a:t>ECA, bajo riesgo de sesgo</a:t>
                      </a:r>
                    </a:p>
                    <a:p>
                      <a:pPr algn="l"/>
                      <a:r>
                        <a:rPr sz="1050" b="0">
                          <a:solidFill>
                            <a:srgbClr val="334155"/>
                          </a:solidFill>
                          <a:latin typeface="DM Sans"/>
                        </a:rPr>
                        <a:t>106 RN con frenillo corto y dificultades en lactancia</a:t>
                      </a:r>
                    </a:p>
                  </a:txBody>
                  <a:tcPr anchor="ctr">
                    <a:solidFill>
                      <a:srgbClr val="F0F9FF"/>
                    </a:solidFill>
                  </a:tcPr>
                </a:tc>
                <a:tc>
                  <a:txBody>
                    <a:bodyPr/>
                    <a:lstStyle/>
                    <a:p>
                      <a:pPr algn="ctr"/>
                      <a:r>
                        <a:rPr sz="1100" b="0">
                          <a:solidFill>
                            <a:srgbClr val="334155"/>
                          </a:solidFill>
                          <a:latin typeface="DM Sans"/>
                        </a:rPr>
                        <a:t>12 (11–12)</a:t>
                      </a:r>
                    </a:p>
                  </a:txBody>
                  <a:tcPr anchor="ctr">
                    <a:solidFill>
                      <a:srgbClr val="F0F9FF"/>
                    </a:solidFill>
                  </a:tcPr>
                </a:tc>
                <a:tc>
                  <a:txBody>
                    <a:bodyPr/>
                    <a:lstStyle/>
                    <a:p>
                      <a:pPr algn="ctr"/>
                      <a:r>
                        <a:rPr sz="1100" b="1">
                          <a:solidFill>
                            <a:srgbClr val="0369A1"/>
                          </a:solidFill>
                          <a:latin typeface="DM Sans"/>
                        </a:rPr>
                        <a:t>12 (11–12)</a:t>
                      </a:r>
                    </a:p>
                    <a:p>
                      <a:pPr algn="ctr"/>
                      <a:r>
                        <a:rPr sz="1100" b="0">
                          <a:solidFill>
                            <a:srgbClr val="0369A1"/>
                          </a:solidFill>
                          <a:latin typeface="DM Sans"/>
                        </a:rPr>
                        <a:t>Sin diferencia</a:t>
                      </a:r>
                    </a:p>
                  </a:txBody>
                  <a:tcPr anchor="ctr">
                    <a:solidFill>
                      <a:srgbClr val="F0F9FF"/>
                    </a:solidFill>
                  </a:tcPr>
                </a:tc>
                <a:extLst>
                  <a:ext uri="{0D108BD9-81ED-4DB2-BD59-A6C34878D82A}">
                    <a16:rowId xmlns:a16="http://schemas.microsoft.com/office/drawing/2014/main" val="10001"/>
                  </a:ext>
                </a:extLst>
              </a:tr>
              <a:tr h="750000">
                <a:tc>
                  <a:txBody>
                    <a:bodyPr/>
                    <a:lstStyle/>
                    <a:p>
                      <a:pPr algn="l"/>
                      <a:r>
                        <a:rPr sz="1100" b="1">
                          <a:solidFill>
                            <a:srgbClr val="334155"/>
                          </a:solidFill>
                          <a:latin typeface="DM Sans"/>
                        </a:rPr>
                        <a:t>Lactancia (IBFAT), largo plazo (8 sem)</a:t>
                      </a:r>
                    </a:p>
                  </a:txBody>
                  <a:tcPr anchor="ctr">
                    <a:solidFill>
                      <a:srgbClr val="FFFFFF"/>
                    </a:solidFill>
                  </a:tcPr>
                </a:tc>
                <a:tc>
                  <a:txBody>
                    <a:bodyPr/>
                    <a:lstStyle/>
                    <a:p>
                      <a:pPr algn="l"/>
                      <a:r>
                        <a:rPr sz="1050" b="0">
                          <a:solidFill>
                            <a:srgbClr val="334155"/>
                          </a:solidFill>
                          <a:latin typeface="DM Sans"/>
                        </a:rPr>
                        <a:t>Emond 2014</a:t>
                      </a:r>
                    </a:p>
                    <a:p>
                      <a:pPr algn="l"/>
                      <a:r>
                        <a:rPr sz="1050" b="0">
                          <a:solidFill>
                            <a:srgbClr val="334155"/>
                          </a:solidFill>
                          <a:latin typeface="DM Sans"/>
                        </a:rPr>
                        <a:t>ECA, bajo riesgo de sesgo</a:t>
                      </a:r>
                    </a:p>
                    <a:p>
                      <a:pPr algn="l"/>
                      <a:r>
                        <a:rPr sz="1050" b="0">
                          <a:solidFill>
                            <a:srgbClr val="334155"/>
                          </a:solidFill>
                          <a:latin typeface="DM Sans"/>
                        </a:rPr>
                        <a:t>106 RN con frenillo corto y dificultades en lactancia</a:t>
                      </a:r>
                    </a:p>
                  </a:txBody>
                  <a:tcPr anchor="ctr">
                    <a:solidFill>
                      <a:srgbClr val="FFFFFF"/>
                    </a:solidFill>
                  </a:tcPr>
                </a:tc>
                <a:tc>
                  <a:txBody>
                    <a:bodyPr/>
                    <a:lstStyle/>
                    <a:p>
                      <a:pPr algn="ctr"/>
                      <a:r>
                        <a:rPr sz="1100" b="0">
                          <a:solidFill>
                            <a:srgbClr val="334155"/>
                          </a:solidFill>
                          <a:latin typeface="DM Sans"/>
                        </a:rPr>
                        <a:t>12 (12–12)</a:t>
                      </a:r>
                    </a:p>
                  </a:txBody>
                  <a:tcPr anchor="ctr">
                    <a:solidFill>
                      <a:srgbClr val="FFFFFF"/>
                    </a:solidFill>
                  </a:tcPr>
                </a:tc>
                <a:tc>
                  <a:txBody>
                    <a:bodyPr/>
                    <a:lstStyle/>
                    <a:p>
                      <a:pPr algn="ctr"/>
                      <a:r>
                        <a:rPr sz="1100" b="1">
                          <a:solidFill>
                            <a:srgbClr val="0369A1"/>
                          </a:solidFill>
                          <a:latin typeface="DM Sans"/>
                        </a:rPr>
                        <a:t>12 (12–12)</a:t>
                      </a:r>
                    </a:p>
                    <a:p>
                      <a:pPr algn="ctr"/>
                      <a:r>
                        <a:rPr sz="1100" b="0">
                          <a:solidFill>
                            <a:srgbClr val="0369A1"/>
                          </a:solidFill>
                          <a:latin typeface="DM Sans"/>
                        </a:rPr>
                        <a:t>Sin diferencia</a:t>
                      </a:r>
                    </a:p>
                  </a:txBody>
                  <a:tcPr anchor="ctr">
                    <a:solidFill>
                      <a:srgbClr val="FFFFFF"/>
                    </a:solidFill>
                  </a:tcPr>
                </a:tc>
                <a:extLst>
                  <a:ext uri="{0D108BD9-81ED-4DB2-BD59-A6C34878D82A}">
                    <a16:rowId xmlns:a16="http://schemas.microsoft.com/office/drawing/2014/main" val="10002"/>
                  </a:ext>
                </a:extLst>
              </a:tr>
              <a:tr h="750000">
                <a:tc>
                  <a:txBody>
                    <a:bodyPr/>
                    <a:lstStyle/>
                    <a:p>
                      <a:pPr algn="l"/>
                      <a:r>
                        <a:rPr sz="1100" b="1">
                          <a:solidFill>
                            <a:srgbClr val="334155"/>
                          </a:solidFill>
                          <a:latin typeface="DM Sans"/>
                        </a:rPr>
                        <a:t>Suministro de leche insuficiente</a:t>
                      </a:r>
                    </a:p>
                  </a:txBody>
                  <a:tcPr anchor="ctr">
                    <a:solidFill>
                      <a:srgbClr val="F0F9FF"/>
                    </a:solidFill>
                  </a:tcPr>
                </a:tc>
                <a:tc>
                  <a:txBody>
                    <a:bodyPr/>
                    <a:lstStyle/>
                    <a:p>
                      <a:pPr algn="l"/>
                      <a:r>
                        <a:rPr sz="1050" b="0">
                          <a:solidFill>
                            <a:srgbClr val="334155"/>
                          </a:solidFill>
                          <a:latin typeface="DM Sans"/>
                        </a:rPr>
                        <a:t>Riskin 2014</a:t>
                      </a:r>
                    </a:p>
                    <a:p>
                      <a:pPr algn="l"/>
                      <a:r>
                        <a:rPr sz="1050" b="0">
                          <a:solidFill>
                            <a:srgbClr val="334155"/>
                          </a:solidFill>
                          <a:latin typeface="DM Sans"/>
                        </a:rPr>
                        <a:t>Cohorte prospectiva</a:t>
                      </a:r>
                    </a:p>
                    <a:p>
                      <a:pPr algn="l"/>
                      <a:r>
                        <a:rPr sz="1050" b="0">
                          <a:solidFill>
                            <a:srgbClr val="334155"/>
                          </a:solidFill>
                          <a:latin typeface="DM Sans"/>
                        </a:rPr>
                        <a:t>186 RN con frenillo corto al nacer</a:t>
                      </a:r>
                    </a:p>
                  </a:txBody>
                  <a:tcPr anchor="ctr">
                    <a:solidFill>
                      <a:srgbClr val="F0F9FF"/>
                    </a:solidFill>
                  </a:tcPr>
                </a:tc>
                <a:tc>
                  <a:txBody>
                    <a:bodyPr/>
                    <a:lstStyle/>
                    <a:p>
                      <a:pPr algn="ctr"/>
                      <a:r>
                        <a:rPr sz="1100" b="0">
                          <a:solidFill>
                            <a:srgbClr val="334155"/>
                          </a:solidFill>
                          <a:latin typeface="DM Sans"/>
                        </a:rPr>
                        <a:t>16.1%</a:t>
                      </a:r>
                    </a:p>
                  </a:txBody>
                  <a:tcPr anchor="ctr">
                    <a:solidFill>
                      <a:srgbClr val="F0F9FF"/>
                    </a:solidFill>
                  </a:tcPr>
                </a:tc>
                <a:tc>
                  <a:txBody>
                    <a:bodyPr/>
                    <a:lstStyle/>
                    <a:p>
                      <a:pPr algn="ctr"/>
                      <a:r>
                        <a:rPr sz="1100" b="1">
                          <a:solidFill>
                            <a:srgbClr val="0369A1"/>
                          </a:solidFill>
                          <a:latin typeface="DM Sans"/>
                        </a:rPr>
                        <a:t>16.9%</a:t>
                      </a:r>
                    </a:p>
                    <a:p>
                      <a:pPr algn="ctr"/>
                      <a:r>
                        <a:rPr sz="1100" b="0">
                          <a:solidFill>
                            <a:srgbClr val="0369A1"/>
                          </a:solidFill>
                          <a:latin typeface="DM Sans"/>
                        </a:rPr>
                        <a:t>Similar entre grupos</a:t>
                      </a:r>
                    </a:p>
                  </a:txBody>
                  <a:tcPr anchor="ctr">
                    <a:solidFill>
                      <a:srgbClr val="F0F9FF"/>
                    </a:solidFill>
                  </a:tcPr>
                </a:tc>
                <a:extLst>
                  <a:ext uri="{0D108BD9-81ED-4DB2-BD59-A6C34878D82A}">
                    <a16:rowId xmlns:a16="http://schemas.microsoft.com/office/drawing/2014/main" val="10003"/>
                  </a:ext>
                </a:extLst>
              </a:tr>
              <a:tr h="1300000">
                <a:tc>
                  <a:txBody>
                    <a:bodyPr/>
                    <a:lstStyle/>
                    <a:p>
                      <a:pPr algn="l"/>
                      <a:r>
                        <a:rPr sz="1100" b="1">
                          <a:solidFill>
                            <a:srgbClr val="334155"/>
                          </a:solidFill>
                          <a:latin typeface="DM Sans"/>
                        </a:rPr>
                        <a:t>Ganancia de peso</a:t>
                      </a:r>
                    </a:p>
                  </a:txBody>
                  <a:tcPr anchor="ctr">
                    <a:solidFill>
                      <a:srgbClr val="FEF3C7"/>
                    </a:solidFill>
                  </a:tcPr>
                </a:tc>
                <a:tc gridSpan="3">
                  <a:txBody>
                    <a:bodyPr/>
                    <a:lstStyle/>
                    <a:p>
                      <a:pPr algn="l"/>
                      <a:r>
                        <a:rPr sz="1050" b="1">
                          <a:solidFill>
                            <a:srgbClr val="92400E"/>
                          </a:solidFill>
                          <a:latin typeface="DM Sans"/>
                        </a:rPr>
                        <a:t>Certeza GRADE: MUY BAJA — datos insuficientes para evaluar diferencia en ganancia de peso</a:t>
                      </a:r>
                    </a:p>
                  </a:txBody>
                  <a:tcPr anchor="ctr">
                    <a:solidFill>
                      <a:srgbClr val="FEF3C7"/>
                    </a:solidFill>
                  </a:tcPr>
                </a:tc>
                <a:tc hMerge="1">
                  <a:txBody>
                    <a:bodyPr/>
                    <a:lstStyle/>
                    <a:p>
                      <a:endParaRPr/>
                    </a:p>
                  </a:txBody>
                  <a:tcPr/>
                </a:tc>
                <a:tc hMerge="1">
                  <a:txBody>
                    <a:bodyPr/>
                    <a:lstStyle/>
                    <a:p>
                      <a:endParaRPr/>
                    </a:p>
                  </a:txBody>
                  <a:tcPr/>
                </a:tc>
                <a:extLst>
                  <a:ext uri="{0D108BD9-81ED-4DB2-BD59-A6C34878D82A}">
                    <a16:rowId xmlns:a16="http://schemas.microsoft.com/office/drawing/2014/main" val="10004"/>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sp>
        <p:nvSpPr>
          <p:cNvPr id="13" name="TextBox 12"/>
          <p:cNvSpPr txBox="1"/>
          <p:nvPr/>
        </p:nvSpPr>
        <p:spPr>
          <a:xfrm>
            <a:off x="571500" y="476250"/>
            <a:ext cx="11601450" cy="428625"/>
          </a:xfrm>
          <a:prstGeom prst="rect">
            <a:avLst/>
          </a:prstGeom>
          <a:noFill/>
        </p:spPr>
        <p:txBody>
          <a:bodyPr wrap="square" lIns="0" tIns="0" rIns="0" bIns="0" anchor="t">
            <a:spAutoFit/>
          </a:bodyPr>
          <a:lstStyle/>
          <a:p>
            <a:pPr algn="l"/>
            <a:r>
              <a:rPr sz="2500" b="1" i="0" u="none">
                <a:solidFill>
                  <a:srgbClr val="0369A1"/>
                </a:solidFill>
                <a:latin typeface="Outfit"/>
              </a:rPr>
              <a:t>Estudios que Reportan Mejoría: ¿Qué Tan Sólidos Son?</a:t>
            </a:r>
          </a:p>
        </p:txBody>
      </p:sp>
      <p:sp>
        <p:nvSpPr>
          <p:cNvPr id="14" name="CuadroTexto 13">
            <a:extLst>
              <a:ext uri="{FF2B5EF4-FFF2-40B4-BE49-F238E27FC236}">
                <a16:creationId xmlns:a16="http://schemas.microsoft.com/office/drawing/2014/main" id="{AA2D6CC5-84B5-3332-0B45-D07E9808B632}"/>
              </a:ext>
            </a:extLst>
          </p:cNvPr>
          <p:cNvSpPr txBox="1"/>
          <p:nvPr/>
        </p:nvSpPr>
        <p:spPr>
          <a:xfrm>
            <a:off x="865546" y="5750000"/>
            <a:ext cx="10058400" cy="523220"/>
          </a:xfrm>
          <a:prstGeom prst="rect">
            <a:avLst/>
          </a:prstGeom>
          <a:noFill/>
        </p:spPr>
        <p:txBody>
          <a:bodyPr wrap="square" rtlCol="0">
            <a:spAutoFit/>
          </a:bodyPr>
          <a:lstStyle/>
          <a:p>
            <a:pPr algn="ctr"/>
            <a:r>
              <a:rPr lang="es-CL" sz="1000" b="1" dirty="0">
                <a:latin typeface="DM Sans" pitchFamily="2" charset="0"/>
              </a:rPr>
              <a:t>Dhar V, Marghalani AA, Amini H, Brickhouse T, Caffrey E, Jayaraman J, et al. Frenotomy for ankyloglossia associated with feeding challenges in infants: effectiveness, technique, and safety–a systematic review and meta-analysis, Part 2. Pediatr Dent. 2026;48(2):E33-E68.</a:t>
            </a:r>
          </a:p>
        </p:txBody>
      </p:sp>
      <p:graphicFrame>
        <p:nvGraphicFramePr>
          <p:cNvPr id="15" name="Table 14"/>
          <p:cNvGraphicFramePr>
            <a:graphicFrameLocks noGrp="1"/>
          </p:cNvGraphicFramePr>
          <p:nvPr/>
        </p:nvGraphicFramePr>
        <p:xfrm>
          <a:off x="400000" y="1080000"/>
          <a:ext cx="11400000" cy="4550000"/>
        </p:xfrm>
        <a:graphic>
          <a:graphicData uri="http://schemas.openxmlformats.org/drawingml/2006/table">
            <a:tbl>
              <a:tblPr firstRow="1" bandRow="1">
                <a:tableStyleId>{5C22544A-7EE6-4342-B048-85BDC9FD1C3A}</a:tableStyleId>
              </a:tblPr>
              <a:tblGrid>
                <a:gridCol w="2900000">
                  <a:extLst>
                    <a:ext uri="{9D8B030D-6E8A-4147-A177-3AD203B41FA5}">
                      <a16:colId xmlns:a16="http://schemas.microsoft.com/office/drawing/2014/main" val="20000"/>
                    </a:ext>
                  </a:extLst>
                </a:gridCol>
                <a:gridCol w="3100000">
                  <a:extLst>
                    <a:ext uri="{9D8B030D-6E8A-4147-A177-3AD203B41FA5}">
                      <a16:colId xmlns:a16="http://schemas.microsoft.com/office/drawing/2014/main" val="20001"/>
                    </a:ext>
                  </a:extLst>
                </a:gridCol>
                <a:gridCol w="3100000">
                  <a:extLst>
                    <a:ext uri="{9D8B030D-6E8A-4147-A177-3AD203B41FA5}">
                      <a16:colId xmlns:a16="http://schemas.microsoft.com/office/drawing/2014/main" val="20002"/>
                    </a:ext>
                  </a:extLst>
                </a:gridCol>
                <a:gridCol w="2300000">
                  <a:extLst>
                    <a:ext uri="{9D8B030D-6E8A-4147-A177-3AD203B41FA5}">
                      <a16:colId xmlns:a16="http://schemas.microsoft.com/office/drawing/2014/main" val="20003"/>
                    </a:ext>
                  </a:extLst>
                </a:gridCol>
              </a:tblGrid>
              <a:tr h="500000">
                <a:tc>
                  <a:txBody>
                    <a:bodyPr/>
                    <a:lstStyle/>
                    <a:p>
                      <a:pPr algn="ctr"/>
                      <a:r>
                        <a:rPr sz="1100" b="1">
                          <a:solidFill>
                            <a:srgbClr val="FFFFFF"/>
                          </a:solidFill>
                          <a:latin typeface="DM Sans"/>
                        </a:rPr>
                        <a:t>Desenlace</a:t>
                      </a:r>
                    </a:p>
                  </a:txBody>
                  <a:tcPr marL="82296" marR="82296" marT="36576" marB="36576" anchor="ctr">
                    <a:solidFill>
                      <a:srgbClr val="0369A1"/>
                    </a:solidFill>
                  </a:tcPr>
                </a:tc>
                <a:tc>
                  <a:txBody>
                    <a:bodyPr/>
                    <a:lstStyle/>
                    <a:p>
                      <a:pPr algn="ctr"/>
                      <a:r>
                        <a:rPr sz="1100" b="1">
                          <a:solidFill>
                            <a:srgbClr val="FFFFFF"/>
                          </a:solidFill>
                          <a:latin typeface="DM Sans"/>
                        </a:rPr>
                        <a:t>Resultado reportado</a:t>
                      </a:r>
                    </a:p>
                  </a:txBody>
                  <a:tcPr marL="82296" marR="82296" marT="36576" marB="36576" anchor="ctr">
                    <a:solidFill>
                      <a:srgbClr val="0369A1"/>
                    </a:solidFill>
                  </a:tcPr>
                </a:tc>
                <a:tc>
                  <a:txBody>
                    <a:bodyPr/>
                    <a:lstStyle/>
                    <a:p>
                      <a:pPr algn="ctr"/>
                      <a:r>
                        <a:rPr sz="1100" b="1">
                          <a:solidFill>
                            <a:srgbClr val="FFFFFF"/>
                          </a:solidFill>
                          <a:latin typeface="DM Sans"/>
                        </a:rPr>
                        <a:t>Estudio(s)</a:t>
                      </a:r>
                    </a:p>
                  </a:txBody>
                  <a:tcPr marL="82296" marR="82296" marT="36576" marB="36576" anchor="ctr">
                    <a:solidFill>
                      <a:srgbClr val="0369A1"/>
                    </a:solidFill>
                  </a:tcPr>
                </a:tc>
                <a:tc>
                  <a:txBody>
                    <a:bodyPr/>
                    <a:lstStyle/>
                    <a:p>
                      <a:pPr algn="ctr"/>
                      <a:r>
                        <a:rPr sz="1100" b="1">
                          <a:solidFill>
                            <a:srgbClr val="FFFFFF"/>
                          </a:solidFill>
                          <a:latin typeface="DM Sans"/>
                        </a:rPr>
                        <a:t>Calidad de la evidencia</a:t>
                      </a:r>
                    </a:p>
                  </a:txBody>
                  <a:tcPr marL="82296" marR="82296" marT="36576" marB="36576" anchor="ctr">
                    <a:solidFill>
                      <a:srgbClr val="0369A1"/>
                    </a:solidFill>
                  </a:tcPr>
                </a:tc>
                <a:extLst>
                  <a:ext uri="{0D108BD9-81ED-4DB2-BD59-A6C34878D82A}">
                    <a16:rowId xmlns:a16="http://schemas.microsoft.com/office/drawing/2014/main" val="10000"/>
                  </a:ext>
                </a:extLst>
              </a:tr>
              <a:tr h="820000">
                <a:tc>
                  <a:txBody>
                    <a:bodyPr/>
                    <a:lstStyle/>
                    <a:p>
                      <a:pPr algn="l"/>
                      <a:r>
                        <a:rPr sz="1050" b="1">
                          <a:solidFill>
                            <a:srgbClr val="334155"/>
                          </a:solidFill>
                          <a:latin typeface="DM Sans"/>
                        </a:rPr>
                        <a:t>Problemas de alimentación</a:t>
                      </a:r>
                    </a:p>
                    <a:p>
                      <a:pPr algn="l"/>
                      <a:r>
                        <a:rPr sz="1050" b="1">
                          <a:solidFill>
                            <a:srgbClr val="334155"/>
                          </a:solidFill>
                          <a:latin typeface="DM Sans"/>
                        </a:rPr>
                        <a:t>(percepción materna)</a:t>
                      </a:r>
                    </a:p>
                  </a:txBody>
                  <a:tcPr marL="82296" marR="82296" marT="36576" marB="36576" anchor="ctr">
                    <a:solidFill>
                      <a:srgbClr val="F0F9FF"/>
                    </a:solidFill>
                  </a:tcPr>
                </a:tc>
                <a:tc>
                  <a:txBody>
                    <a:bodyPr/>
                    <a:lstStyle/>
                    <a:p>
                      <a:pPr algn="l"/>
                      <a:r>
                        <a:rPr sz="1000" b="1">
                          <a:solidFill>
                            <a:srgbClr val="0369A1"/>
                          </a:solidFill>
                          <a:latin typeface="DM Sans"/>
                        </a:rPr>
                        <a:t>Mejoría de 64% (inmediato) a 87% (largo plazo)</a:t>
                      </a:r>
                    </a:p>
                  </a:txBody>
                  <a:tcPr marL="82296" marR="82296" marT="36576" marB="36576" anchor="ctr">
                    <a:solidFill>
                      <a:srgbClr val="F0F9FF"/>
                    </a:solidFill>
                  </a:tcPr>
                </a:tc>
                <a:tc>
                  <a:txBody>
                    <a:bodyPr/>
                    <a:lstStyle/>
                    <a:p>
                      <a:pPr algn="l"/>
                      <a:r>
                        <a:rPr sz="950" b="0">
                          <a:solidFill>
                            <a:srgbClr val="334155"/>
                          </a:solidFill>
                          <a:latin typeface="DM Sans"/>
                        </a:rPr>
                        <a:t>Metaanálisis de 16 estudios</a:t>
                      </a:r>
                    </a:p>
                  </a:txBody>
                  <a:tcPr marL="82296" marR="82296" marT="36576" marB="36576" anchor="ctr">
                    <a:solidFill>
                      <a:srgbClr val="F0F9FF"/>
                    </a:solidFill>
                  </a:tcPr>
                </a:tc>
                <a:tc>
                  <a:txBody>
                    <a:bodyPr/>
                    <a:lstStyle/>
                    <a:p>
                      <a:pPr algn="l"/>
                      <a:r>
                        <a:rPr sz="950" b="0">
                          <a:solidFill>
                            <a:srgbClr val="92400E"/>
                          </a:solidFill>
                          <a:latin typeface="DM Sans"/>
                        </a:rPr>
                        <a:t>SIN grupo control (antes/después); certeza muy baja</a:t>
                      </a:r>
                    </a:p>
                  </a:txBody>
                  <a:tcPr marL="82296" marR="82296" marT="36576" marB="36576" anchor="ctr">
                    <a:solidFill>
                      <a:srgbClr val="F0F9FF"/>
                    </a:solidFill>
                  </a:tcPr>
                </a:tc>
                <a:extLst>
                  <a:ext uri="{0D108BD9-81ED-4DB2-BD59-A6C34878D82A}">
                    <a16:rowId xmlns:a16="http://schemas.microsoft.com/office/drawing/2014/main" val="10001"/>
                  </a:ext>
                </a:extLst>
              </a:tr>
              <a:tr h="950000">
                <a:tc>
                  <a:txBody>
                    <a:bodyPr/>
                    <a:lstStyle/>
                    <a:p>
                      <a:pPr algn="l"/>
                      <a:r>
                        <a:rPr sz="1050" b="1">
                          <a:solidFill>
                            <a:srgbClr val="334155"/>
                          </a:solidFill>
                          <a:latin typeface="DM Sans"/>
                        </a:rPr>
                        <a:t>Problemas de lactancia</a:t>
                      </a:r>
                    </a:p>
                    <a:p>
                      <a:pPr algn="l"/>
                      <a:r>
                        <a:rPr sz="1050" b="1">
                          <a:solidFill>
                            <a:srgbClr val="334155"/>
                          </a:solidFill>
                          <a:latin typeface="DM Sans"/>
                        </a:rPr>
                        <a:t>reportados</a:t>
                      </a:r>
                    </a:p>
                  </a:txBody>
                  <a:tcPr marL="82296" marR="82296" marT="36576" marB="36576" anchor="ctr">
                    <a:solidFill>
                      <a:srgbClr val="FFFFFF"/>
                    </a:solidFill>
                  </a:tcPr>
                </a:tc>
                <a:tc>
                  <a:txBody>
                    <a:bodyPr/>
                    <a:lstStyle/>
                    <a:p>
                      <a:pPr algn="l"/>
                      <a:r>
                        <a:rPr sz="1000" b="1">
                          <a:solidFill>
                            <a:srgbClr val="0369A1"/>
                          </a:solidFill>
                          <a:latin typeface="DM Sans"/>
                        </a:rPr>
                        <a:t>Berry: 78% vs 47%</a:t>
                      </a:r>
                    </a:p>
                    <a:p>
                      <a:pPr algn="l"/>
                      <a:r>
                        <a:rPr sz="1000" b="1">
                          <a:solidFill>
                            <a:srgbClr val="0369A1"/>
                          </a:solidFill>
                          <a:latin typeface="DM Sans"/>
                        </a:rPr>
                        <a:t>Hogan: 96% vs 2.5%</a:t>
                      </a:r>
                    </a:p>
                    <a:p>
                      <a:pPr algn="l"/>
                      <a:r>
                        <a:rPr sz="1000" b="1">
                          <a:solidFill>
                            <a:srgbClr val="0369A1"/>
                          </a:solidFill>
                          <a:latin typeface="DM Sans"/>
                        </a:rPr>
                        <a:t>(a favor de frenotomía)</a:t>
                      </a:r>
                    </a:p>
                  </a:txBody>
                  <a:tcPr marL="82296" marR="82296" marT="36576" marB="36576" anchor="ctr">
                    <a:solidFill>
                      <a:srgbClr val="FFFFFF"/>
                    </a:solidFill>
                  </a:tcPr>
                </a:tc>
                <a:tc>
                  <a:txBody>
                    <a:bodyPr/>
                    <a:lstStyle/>
                    <a:p>
                      <a:pPr algn="l"/>
                      <a:r>
                        <a:rPr sz="950" b="0">
                          <a:solidFill>
                            <a:srgbClr val="334155"/>
                          </a:solidFill>
                          <a:latin typeface="DM Sans"/>
                        </a:rPr>
                        <a:t>Berry 2012, Hogan 2005</a:t>
                      </a:r>
                    </a:p>
                    <a:p>
                      <a:pPr algn="l"/>
                      <a:r>
                        <a:rPr sz="950" b="0">
                          <a:solidFill>
                            <a:srgbClr val="334155"/>
                          </a:solidFill>
                          <a:latin typeface="DM Sans"/>
                        </a:rPr>
                        <a:t>(vs. control)</a:t>
                      </a:r>
                    </a:p>
                  </a:txBody>
                  <a:tcPr marL="82296" marR="82296" marT="36576" marB="36576" anchor="ctr">
                    <a:solidFill>
                      <a:srgbClr val="FFFFFF"/>
                    </a:solidFill>
                  </a:tcPr>
                </a:tc>
                <a:tc>
                  <a:txBody>
                    <a:bodyPr/>
                    <a:lstStyle/>
                    <a:p>
                      <a:pPr algn="l"/>
                      <a:r>
                        <a:rPr sz="950" b="0">
                          <a:solidFill>
                            <a:srgbClr val="92400E"/>
                          </a:solidFill>
                          <a:latin typeface="DM Sans"/>
                        </a:rPr>
                        <a:t>Muy heterogéneo (I²=89%); Riskin 2014 mostró lo opuesto</a:t>
                      </a:r>
                    </a:p>
                  </a:txBody>
                  <a:tcPr marL="82296" marR="82296" marT="36576" marB="36576" anchor="ctr">
                    <a:solidFill>
                      <a:srgbClr val="FFFFFF"/>
                    </a:solidFill>
                  </a:tcPr>
                </a:tc>
                <a:extLst>
                  <a:ext uri="{0D108BD9-81ED-4DB2-BD59-A6C34878D82A}">
                    <a16:rowId xmlns:a16="http://schemas.microsoft.com/office/drawing/2014/main" val="10002"/>
                  </a:ext>
                </a:extLst>
              </a:tr>
              <a:tr h="820000">
                <a:tc>
                  <a:txBody>
                    <a:bodyPr/>
                    <a:lstStyle/>
                    <a:p>
                      <a:pPr algn="l"/>
                      <a:r>
                        <a:rPr sz="1050" b="1">
                          <a:solidFill>
                            <a:srgbClr val="334155"/>
                          </a:solidFill>
                          <a:latin typeface="DM Sans"/>
                        </a:rPr>
                        <a:t>Tiempo de lactancia</a:t>
                      </a:r>
                    </a:p>
                  </a:txBody>
                  <a:tcPr marL="82296" marR="82296" marT="36576" marB="36576" anchor="ctr">
                    <a:solidFill>
                      <a:srgbClr val="F0F9FF"/>
                    </a:solidFill>
                  </a:tcPr>
                </a:tc>
                <a:tc>
                  <a:txBody>
                    <a:bodyPr/>
                    <a:lstStyle/>
                    <a:p>
                      <a:pPr algn="l"/>
                      <a:r>
                        <a:rPr sz="1000" b="1">
                          <a:solidFill>
                            <a:srgbClr val="0369A1"/>
                          </a:solidFill>
                          <a:latin typeface="DM Sans"/>
                        </a:rPr>
                        <a:t>Mejoría de 68% (corto plazo) a 93% (largo plazo)</a:t>
                      </a:r>
                    </a:p>
                  </a:txBody>
                  <a:tcPr marL="82296" marR="82296" marT="36576" marB="36576" anchor="ctr">
                    <a:solidFill>
                      <a:srgbClr val="F0F9FF"/>
                    </a:solidFill>
                  </a:tcPr>
                </a:tc>
                <a:tc>
                  <a:txBody>
                    <a:bodyPr/>
                    <a:lstStyle/>
                    <a:p>
                      <a:pPr algn="l"/>
                      <a:r>
                        <a:rPr sz="950" b="0">
                          <a:solidFill>
                            <a:srgbClr val="334155"/>
                          </a:solidFill>
                          <a:latin typeface="DM Sans"/>
                        </a:rPr>
                        <a:t>Wen 2022, Braccio 2016</a:t>
                      </a:r>
                    </a:p>
                  </a:txBody>
                  <a:tcPr marL="82296" marR="82296" marT="36576" marB="36576" anchor="ctr">
                    <a:solidFill>
                      <a:srgbClr val="F0F9FF"/>
                    </a:solidFill>
                  </a:tcPr>
                </a:tc>
                <a:tc>
                  <a:txBody>
                    <a:bodyPr/>
                    <a:lstStyle/>
                    <a:p>
                      <a:pPr algn="l"/>
                      <a:r>
                        <a:rPr sz="950" b="0">
                          <a:solidFill>
                            <a:srgbClr val="92400E"/>
                          </a:solidFill>
                          <a:latin typeface="DM Sans"/>
                        </a:rPr>
                        <a:t>SIN grupo control; certeza muy baja</a:t>
                      </a:r>
                    </a:p>
                  </a:txBody>
                  <a:tcPr marL="82296" marR="82296" marT="36576" marB="36576" anchor="ctr">
                    <a:solidFill>
                      <a:srgbClr val="F0F9FF"/>
                    </a:solidFill>
                  </a:tcPr>
                </a:tc>
                <a:extLst>
                  <a:ext uri="{0D108BD9-81ED-4DB2-BD59-A6C34878D82A}">
                    <a16:rowId xmlns:a16="http://schemas.microsoft.com/office/drawing/2014/main" val="10003"/>
                  </a:ext>
                </a:extLst>
              </a:tr>
              <a:tr h="680000">
                <a:tc>
                  <a:txBody>
                    <a:bodyPr/>
                    <a:lstStyle/>
                    <a:p>
                      <a:pPr algn="l"/>
                      <a:r>
                        <a:rPr sz="1050" b="1">
                          <a:solidFill>
                            <a:srgbClr val="334155"/>
                          </a:solidFill>
                          <a:latin typeface="DM Sans"/>
                        </a:rPr>
                        <a:t>Transferencia de leche</a:t>
                      </a:r>
                    </a:p>
                  </a:txBody>
                  <a:tcPr marL="82296" marR="82296" marT="36576" marB="36576" anchor="ctr">
                    <a:solidFill>
                      <a:srgbClr val="FFFFFF"/>
                    </a:solidFill>
                  </a:tcPr>
                </a:tc>
                <a:tc>
                  <a:txBody>
                    <a:bodyPr/>
                    <a:lstStyle/>
                    <a:p>
                      <a:pPr algn="l"/>
                      <a:r>
                        <a:rPr sz="1000" b="1">
                          <a:solidFill>
                            <a:srgbClr val="0369A1"/>
                          </a:solidFill>
                          <a:latin typeface="DM Sans"/>
                        </a:rPr>
                        <a:t>De 5.6 a 10.5 mL (+88%)</a:t>
                      </a:r>
                    </a:p>
                  </a:txBody>
                  <a:tcPr marL="82296" marR="82296" marT="36576" marB="36576" anchor="ctr">
                    <a:solidFill>
                      <a:srgbClr val="FFFFFF"/>
                    </a:solidFill>
                  </a:tcPr>
                </a:tc>
                <a:tc>
                  <a:txBody>
                    <a:bodyPr/>
                    <a:lstStyle/>
                    <a:p>
                      <a:pPr algn="l"/>
                      <a:r>
                        <a:rPr sz="950" b="0">
                          <a:solidFill>
                            <a:srgbClr val="334155"/>
                          </a:solidFill>
                          <a:latin typeface="DM Sans"/>
                        </a:rPr>
                        <a:t>1 estudio, muestra pequeña</a:t>
                      </a:r>
                    </a:p>
                  </a:txBody>
                  <a:tcPr marL="82296" marR="82296" marT="36576" marB="36576" anchor="ctr">
                    <a:solidFill>
                      <a:srgbClr val="FFFFFF"/>
                    </a:solidFill>
                  </a:tcPr>
                </a:tc>
                <a:tc>
                  <a:txBody>
                    <a:bodyPr/>
                    <a:lstStyle/>
                    <a:p>
                      <a:pPr algn="l"/>
                      <a:r>
                        <a:rPr sz="950" b="0">
                          <a:solidFill>
                            <a:srgbClr val="92400E"/>
                          </a:solidFill>
                          <a:latin typeface="DM Sans"/>
                        </a:rPr>
                        <a:t>Un solo estudio; certeza muy baja</a:t>
                      </a:r>
                    </a:p>
                  </a:txBody>
                  <a:tcPr marL="82296" marR="82296" marT="36576" marB="36576" anchor="ctr">
                    <a:solidFill>
                      <a:srgbClr val="FFFFFF"/>
                    </a:solidFill>
                  </a:tcPr>
                </a:tc>
                <a:extLst>
                  <a:ext uri="{0D108BD9-81ED-4DB2-BD59-A6C34878D82A}">
                    <a16:rowId xmlns:a16="http://schemas.microsoft.com/office/drawing/2014/main" val="10004"/>
                  </a:ext>
                </a:extLst>
              </a:tr>
              <a:tr h="780000">
                <a:tc>
                  <a:txBody>
                    <a:bodyPr/>
                    <a:lstStyle/>
                    <a:p>
                      <a:pPr algn="l"/>
                      <a:r>
                        <a:rPr sz="1050" b="1">
                          <a:solidFill>
                            <a:srgbClr val="334155"/>
                          </a:solidFill>
                          <a:latin typeface="DM Sans"/>
                        </a:rPr>
                        <a:t>Reducción de mala</a:t>
                      </a:r>
                    </a:p>
                    <a:p>
                      <a:pPr algn="l"/>
                      <a:r>
                        <a:rPr sz="1050" b="1">
                          <a:solidFill>
                            <a:srgbClr val="334155"/>
                          </a:solidFill>
                          <a:latin typeface="DM Sans"/>
                        </a:rPr>
                        <a:t>ganancia de peso</a:t>
                      </a:r>
                    </a:p>
                  </a:txBody>
                  <a:tcPr marL="82296" marR="82296" marT="36576" marB="36576" anchor="ctr">
                    <a:solidFill>
                      <a:srgbClr val="F0F9FF"/>
                    </a:solidFill>
                  </a:tcPr>
                </a:tc>
                <a:tc>
                  <a:txBody>
                    <a:bodyPr/>
                    <a:lstStyle/>
                    <a:p>
                      <a:pPr algn="l"/>
                      <a:r>
                        <a:rPr sz="1000" b="1">
                          <a:solidFill>
                            <a:srgbClr val="0369A1"/>
                          </a:solidFill>
                          <a:latin typeface="DM Sans"/>
                        </a:rPr>
                        <a:t>De 15.7–23% a 3.3–13.6% de lactantes afectados</a:t>
                      </a:r>
                    </a:p>
                  </a:txBody>
                  <a:tcPr marL="82296" marR="82296" marT="36576" marB="36576" anchor="ctr">
                    <a:solidFill>
                      <a:srgbClr val="F0F9FF"/>
                    </a:solidFill>
                  </a:tcPr>
                </a:tc>
                <a:tc>
                  <a:txBody>
                    <a:bodyPr/>
                    <a:lstStyle/>
                    <a:p>
                      <a:pPr algn="l"/>
                      <a:r>
                        <a:rPr sz="950" b="0">
                          <a:solidFill>
                            <a:srgbClr val="334155"/>
                          </a:solidFill>
                          <a:latin typeface="DM Sans"/>
                        </a:rPr>
                        <a:t>3 estudios pre-post</a:t>
                      </a:r>
                    </a:p>
                  </a:txBody>
                  <a:tcPr marL="82296" marR="82296" marT="36576" marB="36576" anchor="ctr">
                    <a:solidFill>
                      <a:srgbClr val="F0F9FF"/>
                    </a:solidFill>
                  </a:tcPr>
                </a:tc>
                <a:tc>
                  <a:txBody>
                    <a:bodyPr/>
                    <a:lstStyle/>
                    <a:p>
                      <a:pPr algn="l"/>
                      <a:r>
                        <a:rPr sz="950" b="0">
                          <a:solidFill>
                            <a:srgbClr val="92400E"/>
                          </a:solidFill>
                          <a:latin typeface="DM Sans"/>
                        </a:rPr>
                        <a:t>SIN grupo control; heterogeneidad 96%; certeza muy baja</a:t>
                      </a:r>
                    </a:p>
                  </a:txBody>
                  <a:tcPr marL="82296" marR="82296" marT="36576" marB="36576" anchor="ctr">
                    <a:solidFill>
                      <a:srgbClr val="F0F9FF"/>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pic>
        <p:nvPicPr>
          <p:cNvPr id="3" name="Picture 2" descr="image.png"/>
          <p:cNvPicPr>
            <a:picLocks noChangeAspect="1"/>
          </p:cNvPicPr>
          <p:nvPr/>
        </p:nvPicPr>
        <p:blipFill>
          <a:blip r:embed="rId3"/>
          <a:stretch>
            <a:fillRect/>
          </a:stretch>
        </p:blipFill>
        <p:spPr>
          <a:xfrm>
            <a:off x="6286500" y="1489435"/>
            <a:ext cx="5334000" cy="3610785"/>
          </a:xfrm>
          <a:prstGeom prst="rect">
            <a:avLst/>
          </a:prstGeom>
        </p:spPr>
      </p:pic>
      <p:sp>
        <p:nvSpPr>
          <p:cNvPr id="4" name="TextBox 3"/>
          <p:cNvSpPr txBox="1"/>
          <p:nvPr/>
        </p:nvSpPr>
        <p:spPr>
          <a:xfrm>
            <a:off x="571500" y="1976437"/>
            <a:ext cx="5600700" cy="285750"/>
          </a:xfrm>
          <a:prstGeom prst="rect">
            <a:avLst/>
          </a:prstGeom>
          <a:noFill/>
        </p:spPr>
        <p:txBody>
          <a:bodyPr wrap="square" lIns="0" tIns="0" rIns="0" bIns="0" anchor="t">
            <a:spAutoFit/>
          </a:bodyPr>
          <a:lstStyle/>
          <a:p>
            <a:pPr algn="l"/>
            <a:r>
              <a:rPr sz="1800" b="0" i="0" u="none">
                <a:solidFill>
                  <a:srgbClr val="0F172A"/>
                </a:solidFill>
                <a:latin typeface="Outfit SemiBold"/>
              </a:rPr>
              <a:t>La Cirugía No Es Inocua</a:t>
            </a:r>
          </a:p>
        </p:txBody>
      </p:sp>
      <p:sp>
        <p:nvSpPr>
          <p:cNvPr id="5" name="TextBox 4"/>
          <p:cNvSpPr txBox="1"/>
          <p:nvPr/>
        </p:nvSpPr>
        <p:spPr>
          <a:xfrm>
            <a:off x="571500" y="2376487"/>
            <a:ext cx="5334000" cy="771525"/>
          </a:xfrm>
          <a:prstGeom prst="rect">
            <a:avLst/>
          </a:prstGeom>
          <a:noFill/>
        </p:spPr>
        <p:txBody>
          <a:bodyPr wrap="square" lIns="0" tIns="0" rIns="0" bIns="0" anchor="t">
            <a:spAutoFit/>
          </a:bodyPr>
          <a:lstStyle/>
          <a:p>
            <a:pPr algn="l">
              <a:lnSpc>
                <a:spcPts val="2025"/>
              </a:lnSpc>
            </a:pPr>
            <a:r>
              <a:rPr sz="1350" b="0" i="0" u="none" dirty="0" err="1">
                <a:solidFill>
                  <a:srgbClr val="334155"/>
                </a:solidFill>
                <a:latin typeface="DM Sans"/>
              </a:rPr>
              <a:t>Aunque</a:t>
            </a:r>
            <a:r>
              <a:rPr sz="1350" b="0" i="0" u="none" dirty="0">
                <a:solidFill>
                  <a:srgbClr val="334155"/>
                </a:solidFill>
                <a:latin typeface="DM Sans"/>
              </a:rPr>
              <a:t> </a:t>
            </a:r>
            <a:r>
              <a:rPr sz="1350" b="0" i="0" u="none" dirty="0" err="1">
                <a:solidFill>
                  <a:srgbClr val="334155"/>
                </a:solidFill>
                <a:latin typeface="DM Sans"/>
              </a:rPr>
              <a:t>suele</a:t>
            </a:r>
            <a:r>
              <a:rPr sz="1350" b="0" i="0" u="none" dirty="0">
                <a:solidFill>
                  <a:srgbClr val="334155"/>
                </a:solidFill>
                <a:latin typeface="DM Sans"/>
              </a:rPr>
              <a:t> </a:t>
            </a:r>
            <a:r>
              <a:rPr sz="1350" b="0" i="0" u="none" dirty="0" err="1">
                <a:solidFill>
                  <a:srgbClr val="334155"/>
                </a:solidFill>
                <a:latin typeface="DM Sans"/>
              </a:rPr>
              <a:t>presentarse</a:t>
            </a:r>
            <a:r>
              <a:rPr sz="1350" b="0" i="0" u="none" dirty="0">
                <a:solidFill>
                  <a:srgbClr val="334155"/>
                </a:solidFill>
                <a:latin typeface="DM Sans"/>
              </a:rPr>
              <a:t> </a:t>
            </a:r>
            <a:r>
              <a:rPr sz="1350" b="0" i="0" u="none" dirty="0" err="1">
                <a:solidFill>
                  <a:srgbClr val="334155"/>
                </a:solidFill>
                <a:latin typeface="DM Sans"/>
              </a:rPr>
              <a:t>como</a:t>
            </a:r>
            <a:r>
              <a:rPr sz="1350" b="0" i="0" u="none" dirty="0">
                <a:solidFill>
                  <a:srgbClr val="334155"/>
                </a:solidFill>
                <a:latin typeface="DM Sans"/>
              </a:rPr>
              <a:t> un </a:t>
            </a:r>
            <a:r>
              <a:rPr sz="1350" b="0" i="0" u="none" dirty="0" err="1">
                <a:solidFill>
                  <a:srgbClr val="334155"/>
                </a:solidFill>
                <a:latin typeface="DM Sans"/>
              </a:rPr>
              <a:t>procedimiento</a:t>
            </a:r>
            <a:r>
              <a:rPr sz="1350" b="0" i="0" u="none" dirty="0">
                <a:solidFill>
                  <a:srgbClr val="334155"/>
                </a:solidFill>
                <a:latin typeface="DM Sans"/>
              </a:rPr>
              <a:t> </a:t>
            </a:r>
            <a:r>
              <a:rPr sz="1350" b="0" i="0" u="none" dirty="0" err="1">
                <a:solidFill>
                  <a:srgbClr val="334155"/>
                </a:solidFill>
                <a:latin typeface="DM Sans"/>
              </a:rPr>
              <a:t>menor</a:t>
            </a:r>
            <a:r>
              <a:rPr sz="1350" b="0" i="0" u="none" dirty="0">
                <a:solidFill>
                  <a:srgbClr val="334155"/>
                </a:solidFill>
                <a:latin typeface="DM Sans"/>
              </a:rPr>
              <a:t> y sin </a:t>
            </a:r>
            <a:r>
              <a:rPr sz="1350" b="0" i="0" u="none" dirty="0" err="1">
                <a:solidFill>
                  <a:srgbClr val="334155"/>
                </a:solidFill>
                <a:latin typeface="DM Sans"/>
              </a:rPr>
              <a:t>consecuencias</a:t>
            </a:r>
            <a:r>
              <a:rPr sz="1350" b="0" i="0" u="none" dirty="0">
                <a:solidFill>
                  <a:srgbClr val="334155"/>
                </a:solidFill>
                <a:latin typeface="DM Sans"/>
              </a:rPr>
              <a:t>, la </a:t>
            </a:r>
            <a:r>
              <a:rPr sz="1350" b="0" i="0" u="none" dirty="0" err="1">
                <a:solidFill>
                  <a:srgbClr val="334155"/>
                </a:solidFill>
                <a:latin typeface="DM Sans"/>
              </a:rPr>
              <a:t>evidencia</a:t>
            </a:r>
            <a:r>
              <a:rPr sz="1350" b="0" i="0" u="none" dirty="0">
                <a:solidFill>
                  <a:srgbClr val="334155"/>
                </a:solidFill>
                <a:latin typeface="DM Sans"/>
              </a:rPr>
              <a:t> (Pediatric Dentistry 2026) </a:t>
            </a:r>
            <a:r>
              <a:rPr sz="1350" b="0" i="0" u="none" dirty="0" err="1">
                <a:solidFill>
                  <a:srgbClr val="334155"/>
                </a:solidFill>
                <a:latin typeface="DM Sans"/>
              </a:rPr>
              <a:t>reporta</a:t>
            </a:r>
            <a:r>
              <a:rPr sz="1350" b="0" i="0" u="none" dirty="0">
                <a:solidFill>
                  <a:srgbClr val="334155"/>
                </a:solidFill>
                <a:latin typeface="DM Sans"/>
              </a:rPr>
              <a:t> </a:t>
            </a:r>
            <a:r>
              <a:rPr sz="1350" b="0" i="0" u="none" dirty="0" err="1">
                <a:solidFill>
                  <a:srgbClr val="334155"/>
                </a:solidFill>
                <a:latin typeface="DM Sans"/>
              </a:rPr>
              <a:t>complicaciones</a:t>
            </a:r>
            <a:r>
              <a:rPr sz="1350" b="0" i="0" u="none" dirty="0">
                <a:solidFill>
                  <a:srgbClr val="334155"/>
                </a:solidFill>
                <a:latin typeface="DM Sans"/>
              </a:rPr>
              <a:t> </a:t>
            </a:r>
            <a:r>
              <a:rPr sz="1350" b="0" i="0" u="none" dirty="0" err="1">
                <a:solidFill>
                  <a:srgbClr val="334155"/>
                </a:solidFill>
                <a:latin typeface="DM Sans"/>
              </a:rPr>
              <a:t>en</a:t>
            </a:r>
            <a:r>
              <a:rPr sz="1350" b="0" i="0" u="none" dirty="0">
                <a:solidFill>
                  <a:srgbClr val="334155"/>
                </a:solidFill>
                <a:latin typeface="DM Sans"/>
              </a:rPr>
              <a:t> el </a:t>
            </a:r>
            <a:r>
              <a:rPr sz="1350" b="1" i="0" u="none" dirty="0">
                <a:solidFill>
                  <a:srgbClr val="334155"/>
                </a:solidFill>
                <a:latin typeface="DM Sans"/>
              </a:rPr>
              <a:t>4% de </a:t>
            </a:r>
            <a:r>
              <a:rPr sz="1350" b="1" i="0" u="none" dirty="0" err="1">
                <a:solidFill>
                  <a:srgbClr val="334155"/>
                </a:solidFill>
                <a:latin typeface="DM Sans"/>
              </a:rPr>
              <a:t>los</a:t>
            </a:r>
            <a:r>
              <a:rPr sz="1350" b="1" i="0" u="none" dirty="0">
                <a:solidFill>
                  <a:srgbClr val="334155"/>
                </a:solidFill>
                <a:latin typeface="DM Sans"/>
              </a:rPr>
              <a:t> </a:t>
            </a:r>
            <a:r>
              <a:rPr sz="1350" b="1" i="0" u="none" dirty="0" err="1">
                <a:solidFill>
                  <a:srgbClr val="334155"/>
                </a:solidFill>
                <a:latin typeface="DM Sans"/>
              </a:rPr>
              <a:t>casos</a:t>
            </a:r>
            <a:r>
              <a:rPr sz="1350" b="0" i="0" u="none" dirty="0">
                <a:solidFill>
                  <a:srgbClr val="334155"/>
                </a:solidFill>
                <a:latin typeface="DM Sans"/>
              </a:rPr>
              <a:t>.</a:t>
            </a:r>
          </a:p>
        </p:txBody>
      </p:sp>
      <p:sp>
        <p:nvSpPr>
          <p:cNvPr id="7" name="TextBox 6"/>
          <p:cNvSpPr txBox="1"/>
          <p:nvPr/>
        </p:nvSpPr>
        <p:spPr>
          <a:xfrm>
            <a:off x="1000125" y="3290887"/>
            <a:ext cx="4905375" cy="257175"/>
          </a:xfrm>
          <a:prstGeom prst="rect">
            <a:avLst/>
          </a:prstGeom>
          <a:noFill/>
        </p:spPr>
        <p:txBody>
          <a:bodyPr wrap="square" lIns="0" tIns="0" rIns="0" bIns="0" anchor="t">
            <a:spAutoFit/>
          </a:bodyPr>
          <a:lstStyle/>
          <a:p>
            <a:pPr algn="l">
              <a:lnSpc>
                <a:spcPts val="2025"/>
              </a:lnSpc>
            </a:pPr>
            <a:r>
              <a:rPr sz="1350" b="0" i="0" u="none">
                <a:solidFill>
                  <a:srgbClr val="334155"/>
                </a:solidFill>
                <a:latin typeface="DM Sans"/>
              </a:rPr>
              <a:t>Sangrado e infección local.</a:t>
            </a:r>
          </a:p>
        </p:txBody>
      </p:sp>
      <p:sp>
        <p:nvSpPr>
          <p:cNvPr id="8" name="TextBox 7"/>
          <p:cNvSpPr txBox="1"/>
          <p:nvPr/>
        </p:nvSpPr>
        <p:spPr>
          <a:xfrm>
            <a:off x="1000125" y="3738562"/>
            <a:ext cx="4905375" cy="257175"/>
          </a:xfrm>
          <a:prstGeom prst="rect">
            <a:avLst/>
          </a:prstGeom>
          <a:noFill/>
        </p:spPr>
        <p:txBody>
          <a:bodyPr wrap="square" lIns="0" tIns="0" rIns="0" bIns="0" anchor="t">
            <a:spAutoFit/>
          </a:bodyPr>
          <a:lstStyle/>
          <a:p>
            <a:pPr algn="l">
              <a:lnSpc>
                <a:spcPts val="2025"/>
              </a:lnSpc>
            </a:pPr>
            <a:r>
              <a:rPr sz="1350" b="0" i="0" u="none">
                <a:solidFill>
                  <a:srgbClr val="334155"/>
                </a:solidFill>
                <a:latin typeface="DM Sans"/>
              </a:rPr>
              <a:t>Dolor relevante y aversión oral alimentaria.</a:t>
            </a:r>
          </a:p>
        </p:txBody>
      </p:sp>
      <p:pic>
        <p:nvPicPr>
          <p:cNvPr id="10" name="Picture 9" descr="image.png"/>
          <p:cNvPicPr>
            <a:picLocks noChangeAspect="1"/>
          </p:cNvPicPr>
          <p:nvPr/>
        </p:nvPicPr>
        <p:blipFill>
          <a:blip r:embed="rId4"/>
          <a:stretch>
            <a:fillRect/>
          </a:stretch>
        </p:blipFill>
        <p:spPr>
          <a:xfrm>
            <a:off x="571500" y="3314700"/>
            <a:ext cx="161925" cy="219075"/>
          </a:xfrm>
          <a:prstGeom prst="rect">
            <a:avLst/>
          </a:prstGeom>
        </p:spPr>
      </p:pic>
      <p:pic>
        <p:nvPicPr>
          <p:cNvPr id="11" name="Picture 10" descr="image.png"/>
          <p:cNvPicPr>
            <a:picLocks noChangeAspect="1"/>
          </p:cNvPicPr>
          <p:nvPr/>
        </p:nvPicPr>
        <p:blipFill>
          <a:blip r:embed="rId5"/>
          <a:stretch>
            <a:fillRect/>
          </a:stretch>
        </p:blipFill>
        <p:spPr>
          <a:xfrm>
            <a:off x="571500" y="3762375"/>
            <a:ext cx="209550" cy="219075"/>
          </a:xfrm>
          <a:prstGeom prst="rect">
            <a:avLst/>
          </a:prstGeom>
        </p:spPr>
      </p:pic>
      <p:sp>
        <p:nvSpPr>
          <p:cNvPr id="13" name="TextBox 12"/>
          <p:cNvSpPr txBox="1"/>
          <p:nvPr/>
        </p:nvSpPr>
        <p:spPr>
          <a:xfrm>
            <a:off x="571500" y="476250"/>
            <a:ext cx="11601450" cy="428625"/>
          </a:xfrm>
          <a:prstGeom prst="rect">
            <a:avLst/>
          </a:prstGeom>
          <a:noFill/>
        </p:spPr>
        <p:txBody>
          <a:bodyPr wrap="square" lIns="0" tIns="0" rIns="0" bIns="0" anchor="t">
            <a:spAutoFit/>
          </a:bodyPr>
          <a:lstStyle/>
          <a:p>
            <a:pPr algn="l"/>
            <a:r>
              <a:rPr sz="2700" b="1" i="0" u="none">
                <a:solidFill>
                  <a:srgbClr val="0369A1"/>
                </a:solidFill>
                <a:latin typeface="Outfit"/>
              </a:rPr>
              <a:t>Complicaciones y Riesgos</a:t>
            </a:r>
          </a:p>
        </p:txBody>
      </p:sp>
      <p:pic>
        <p:nvPicPr>
          <p:cNvPr id="14" name="Marcador de contenido 4">
            <a:extLst>
              <a:ext uri="{FF2B5EF4-FFF2-40B4-BE49-F238E27FC236}">
                <a16:creationId xmlns:a16="http://schemas.microsoft.com/office/drawing/2014/main" id="{91941C99-032B-1E89-1B0D-5F8D7D680C14}"/>
              </a:ext>
            </a:extLst>
          </p:cNvPr>
          <p:cNvPicPr>
            <a:picLocks noChangeAspect="1"/>
          </p:cNvPicPr>
          <p:nvPr/>
        </p:nvPicPr>
        <p:blipFill>
          <a:blip r:embed="rId6"/>
          <a:stretch>
            <a:fillRect/>
          </a:stretch>
        </p:blipFill>
        <p:spPr>
          <a:xfrm>
            <a:off x="6477000" y="1623486"/>
            <a:ext cx="5029581" cy="3382427"/>
          </a:xfrm>
          <a:prstGeom prst="rect">
            <a:avLst/>
          </a:prstGeom>
        </p:spPr>
      </p:pic>
      <p:sp>
        <p:nvSpPr>
          <p:cNvPr id="6" name="CuadroTexto 5">
            <a:extLst>
              <a:ext uri="{FF2B5EF4-FFF2-40B4-BE49-F238E27FC236}">
                <a16:creationId xmlns:a16="http://schemas.microsoft.com/office/drawing/2014/main" id="{131A00D2-C5CD-1D28-0254-CF4FB8CFF110}"/>
              </a:ext>
            </a:extLst>
          </p:cNvPr>
          <p:cNvSpPr txBox="1"/>
          <p:nvPr/>
        </p:nvSpPr>
        <p:spPr>
          <a:xfrm>
            <a:off x="571500" y="5172601"/>
            <a:ext cx="11049000" cy="954107"/>
          </a:xfrm>
          <a:prstGeom prst="rect">
            <a:avLst/>
          </a:prstGeom>
          <a:solidFill>
            <a:schemeClr val="bg2"/>
          </a:solidFill>
        </p:spPr>
        <p:txBody>
          <a:bodyPr wrap="square" rtlCol="0">
            <a:spAutoFit/>
          </a:bodyPr>
          <a:lstStyle/>
          <a:p>
            <a:r>
              <a:rPr lang="es-CL" sz="1400" dirty="0">
                <a:latin typeface="DM Sans" pitchFamily="2" charset="0"/>
              </a:rPr>
              <a:t>No se recomiendan los ejercicios de estiramiento postoperatorios para evitar </a:t>
            </a:r>
            <a:r>
              <a:rPr lang="es-CL" sz="1400" dirty="0" err="1">
                <a:latin typeface="DM Sans" pitchFamily="2" charset="0"/>
              </a:rPr>
              <a:t>readhesión</a:t>
            </a:r>
            <a:r>
              <a:rPr lang="es-CL" sz="1400" dirty="0">
                <a:latin typeface="DM Sans" pitchFamily="2" charset="0"/>
              </a:rPr>
              <a:t> porque su efectividad no tiene evidencia y pueden provocar aversión oral. </a:t>
            </a:r>
          </a:p>
          <a:p>
            <a:pPr algn="ctr"/>
            <a:r>
              <a:rPr lang="es-CL" sz="1000" b="1" dirty="0">
                <a:solidFill>
                  <a:srgbClr val="334155"/>
                </a:solidFill>
                <a:latin typeface="DM Sans"/>
              </a:rPr>
              <a:t>Messner AH, Walsh J, Rosenfeld RM, Schwartz SR, Ishman SL, Baldassari C, et al. Clinical consensus statement: ankyloglossia in children. Otolaryngol Head Neck Surg. 2020;162(5):597-611.</a:t>
            </a:r>
            <a:endParaRPr lang="es-CL" sz="1400" dirty="0">
              <a:latin typeface="DM Sans" pitchFamily="2"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pic>
        <p:nvPicPr>
          <p:cNvPr id="3" name="Picture 2" descr="image.png"/>
          <p:cNvPicPr>
            <a:picLocks noChangeAspect="1"/>
          </p:cNvPicPr>
          <p:nvPr/>
        </p:nvPicPr>
        <p:blipFill>
          <a:blip r:embed="rId3"/>
          <a:stretch>
            <a:fillRect/>
          </a:stretch>
        </p:blipFill>
        <p:spPr>
          <a:xfrm>
            <a:off x="6286500" y="1976437"/>
            <a:ext cx="5334000" cy="3619500"/>
          </a:xfrm>
          <a:prstGeom prst="rect">
            <a:avLst/>
          </a:prstGeom>
        </p:spPr>
      </p:pic>
      <p:sp>
        <p:nvSpPr>
          <p:cNvPr id="4" name="TextBox 3"/>
          <p:cNvSpPr txBox="1"/>
          <p:nvPr/>
        </p:nvSpPr>
        <p:spPr>
          <a:xfrm>
            <a:off x="571500" y="1976437"/>
            <a:ext cx="5600700" cy="285750"/>
          </a:xfrm>
          <a:prstGeom prst="rect">
            <a:avLst/>
          </a:prstGeom>
          <a:noFill/>
        </p:spPr>
        <p:txBody>
          <a:bodyPr wrap="square" lIns="0" tIns="0" rIns="0" bIns="0" anchor="t">
            <a:spAutoFit/>
          </a:bodyPr>
          <a:lstStyle/>
          <a:p>
            <a:pPr algn="l"/>
            <a:r>
              <a:rPr sz="1800" b="0" i="0" u="none">
                <a:solidFill>
                  <a:srgbClr val="0F172A"/>
                </a:solidFill>
                <a:latin typeface="Outfit SemiBold"/>
              </a:rPr>
              <a:t>¿Qué pasa si NO operamos?</a:t>
            </a:r>
          </a:p>
        </p:txBody>
      </p:sp>
      <p:sp>
        <p:nvSpPr>
          <p:cNvPr id="5" name="TextBox 4"/>
          <p:cNvSpPr txBox="1"/>
          <p:nvPr/>
        </p:nvSpPr>
        <p:spPr>
          <a:xfrm>
            <a:off x="571500" y="2376487"/>
            <a:ext cx="5334000" cy="814350"/>
          </a:xfrm>
          <a:prstGeom prst="rect">
            <a:avLst/>
          </a:prstGeom>
          <a:noFill/>
        </p:spPr>
        <p:txBody>
          <a:bodyPr wrap="square" lIns="0" tIns="0" rIns="0" bIns="0" anchor="t">
            <a:spAutoFit/>
          </a:bodyPr>
          <a:lstStyle/>
          <a:p>
            <a:pPr algn="l">
              <a:lnSpc>
                <a:spcPts val="2025"/>
              </a:lnSpc>
            </a:pPr>
            <a:r>
              <a:rPr sz="1350" b="0" i="0" u="none">
                <a:solidFill>
                  <a:srgbClr val="334155"/>
                </a:solidFill>
                <a:latin typeface="DM Sans"/>
              </a:rPr>
              <a:t>Estudio prospectivo de la revista </a:t>
            </a:r>
            <a:r>
              <a:rPr sz="1350" b="0" i="1" u="none">
                <a:solidFill>
                  <a:srgbClr val="334155"/>
                </a:solidFill>
                <a:latin typeface="DM Sans"/>
              </a:rPr>
              <a:t>Pediatrics (2025/2026)</a:t>
            </a:r>
            <a:r>
              <a:rPr sz="1350" b="0" i="0" u="none">
                <a:solidFill>
                  <a:srgbClr val="334155"/>
                </a:solidFill>
                <a:latin typeface="DM Sans"/>
              </a:rPr>
              <a:t> evaluó el seguimiento de lactantes sin intervención quirúrgica con frenillo corto en primeras 48 h:</a:t>
            </a:r>
          </a:p>
        </p:txBody>
      </p:sp>
      <p:sp>
        <p:nvSpPr>
          <p:cNvPr id="7" name="TextBox 6"/>
          <p:cNvSpPr txBox="1"/>
          <p:nvPr/>
        </p:nvSpPr>
        <p:spPr>
          <a:xfrm>
            <a:off x="1000125" y="3333712"/>
            <a:ext cx="4905375" cy="514350"/>
          </a:xfrm>
          <a:prstGeom prst="rect">
            <a:avLst/>
          </a:prstGeom>
          <a:noFill/>
        </p:spPr>
        <p:txBody>
          <a:bodyPr wrap="square" lIns="0" tIns="0" rIns="0" bIns="0" anchor="t">
            <a:spAutoFit/>
          </a:bodyPr>
          <a:lstStyle/>
          <a:p>
            <a:pPr algn="l">
              <a:lnSpc>
                <a:spcPts val="2025"/>
              </a:lnSpc>
            </a:pPr>
            <a:r>
              <a:rPr sz="1350" b="1" i="0" u="none">
                <a:solidFill>
                  <a:srgbClr val="0F172A"/>
                </a:solidFill>
                <a:latin typeface="DM Sans"/>
              </a:rPr>
              <a:t>Lactancia Exclusiva:</a:t>
            </a:r>
            <a:r>
              <a:rPr sz="1350" b="0" i="0" u="none">
                <a:solidFill>
                  <a:srgbClr val="334155"/>
                </a:solidFill>
                <a:latin typeface="DM Sans"/>
              </a:rPr>
              <a:t> Probabilidad similar a los 6 meses (81.4% sin cirugía vs 78.6% con cirugía).</a:t>
            </a:r>
          </a:p>
        </p:txBody>
      </p:sp>
      <p:sp>
        <p:nvSpPr>
          <p:cNvPr id="8" name="TextBox 7"/>
          <p:cNvSpPr txBox="1"/>
          <p:nvPr/>
        </p:nvSpPr>
        <p:spPr>
          <a:xfrm>
            <a:off x="1000125" y="4038562"/>
            <a:ext cx="4905375" cy="514350"/>
          </a:xfrm>
          <a:prstGeom prst="rect">
            <a:avLst/>
          </a:prstGeom>
          <a:noFill/>
        </p:spPr>
        <p:txBody>
          <a:bodyPr wrap="square" lIns="0" tIns="0" rIns="0" bIns="0" anchor="t">
            <a:spAutoFit/>
          </a:bodyPr>
          <a:lstStyle/>
          <a:p>
            <a:pPr algn="l">
              <a:lnSpc>
                <a:spcPts val="2025"/>
              </a:lnSpc>
            </a:pPr>
            <a:r>
              <a:rPr sz="1350" b="1" i="0" u="none">
                <a:solidFill>
                  <a:srgbClr val="0F172A"/>
                </a:solidFill>
                <a:latin typeface="DM Sans"/>
              </a:rPr>
              <a:t>Ganancia de Peso:</a:t>
            </a:r>
            <a:r>
              <a:rPr sz="1350" b="0" i="0" u="none">
                <a:solidFill>
                  <a:srgbClr val="334155"/>
                </a:solidFill>
                <a:latin typeface="DM Sans"/>
              </a:rPr>
              <a:t> Velocidad de incremento de peso idéntica a los 0-3 y 3-6 meses.</a:t>
            </a:r>
          </a:p>
        </p:txBody>
      </p:sp>
      <p:pic>
        <p:nvPicPr>
          <p:cNvPr id="9" name="Picture 8" descr="image.png"/>
          <p:cNvPicPr>
            <a:picLocks noChangeAspect="1"/>
          </p:cNvPicPr>
          <p:nvPr/>
        </p:nvPicPr>
        <p:blipFill>
          <a:blip r:embed="rId4"/>
          <a:stretch>
            <a:fillRect/>
          </a:stretch>
        </p:blipFill>
        <p:spPr>
          <a:xfrm>
            <a:off x="571500" y="3357525"/>
            <a:ext cx="209550" cy="219075"/>
          </a:xfrm>
          <a:prstGeom prst="rect">
            <a:avLst/>
          </a:prstGeom>
        </p:spPr>
      </p:pic>
      <p:pic>
        <p:nvPicPr>
          <p:cNvPr id="10" name="Picture 9" descr="image.png"/>
          <p:cNvPicPr>
            <a:picLocks noChangeAspect="1"/>
          </p:cNvPicPr>
          <p:nvPr/>
        </p:nvPicPr>
        <p:blipFill>
          <a:blip r:embed="rId5"/>
          <a:stretch>
            <a:fillRect/>
          </a:stretch>
        </p:blipFill>
        <p:spPr>
          <a:xfrm>
            <a:off x="571500" y="4062375"/>
            <a:ext cx="209550" cy="219075"/>
          </a:xfrm>
          <a:prstGeom prst="rect">
            <a:avLst/>
          </a:prstGeom>
        </p:spPr>
      </p:pic>
      <p:sp>
        <p:nvSpPr>
          <p:cNvPr id="11" name="TextBox 10"/>
          <p:cNvSpPr txBox="1"/>
          <p:nvPr/>
        </p:nvSpPr>
        <p:spPr>
          <a:xfrm>
            <a:off x="571500" y="476250"/>
            <a:ext cx="11601450" cy="428625"/>
          </a:xfrm>
          <a:prstGeom prst="rect">
            <a:avLst/>
          </a:prstGeom>
          <a:noFill/>
        </p:spPr>
        <p:txBody>
          <a:bodyPr wrap="square" lIns="0" tIns="0" rIns="0" bIns="0" anchor="t">
            <a:spAutoFit/>
          </a:bodyPr>
          <a:lstStyle/>
          <a:p>
            <a:pPr algn="l"/>
            <a:r>
              <a:rPr sz="2700" b="1" i="0" u="none">
                <a:solidFill>
                  <a:srgbClr val="0369A1"/>
                </a:solidFill>
                <a:latin typeface="Outfit"/>
              </a:rPr>
              <a:t>Evolución Sin Intervención</a:t>
            </a:r>
          </a:p>
        </p:txBody>
      </p:sp>
      <p:pic>
        <p:nvPicPr>
          <p:cNvPr id="12" name="Marcador de contenido 6">
            <a:extLst>
              <a:ext uri="{FF2B5EF4-FFF2-40B4-BE49-F238E27FC236}">
                <a16:creationId xmlns:a16="http://schemas.microsoft.com/office/drawing/2014/main" id="{1A0AA0F8-A80F-DD06-0616-E1D96DA495FF}"/>
              </a:ext>
            </a:extLst>
          </p:cNvPr>
          <p:cNvPicPr>
            <a:picLocks noChangeAspect="1"/>
          </p:cNvPicPr>
          <p:nvPr/>
        </p:nvPicPr>
        <p:blipFill>
          <a:blip r:embed="rId6"/>
          <a:stretch>
            <a:fillRect/>
          </a:stretch>
        </p:blipFill>
        <p:spPr>
          <a:xfrm>
            <a:off x="6390712" y="2698431"/>
            <a:ext cx="5125576" cy="2346961"/>
          </a:xfrm>
          <a:prstGeom prst="rect">
            <a:avLst/>
          </a:prstGeom>
        </p:spPr>
      </p:pic>
      <p:sp>
        <p:nvSpPr>
          <p:cNvPr id="6" name="CuadroTexto 5">
            <a:extLst>
              <a:ext uri="{FF2B5EF4-FFF2-40B4-BE49-F238E27FC236}">
                <a16:creationId xmlns:a16="http://schemas.microsoft.com/office/drawing/2014/main" id="{90BA7ED7-77F9-B835-7FB6-7594717340F8}"/>
              </a:ext>
            </a:extLst>
          </p:cNvPr>
          <p:cNvSpPr txBox="1"/>
          <p:nvPr/>
        </p:nvSpPr>
        <p:spPr>
          <a:xfrm>
            <a:off x="571500" y="5781368"/>
            <a:ext cx="10058400" cy="369332"/>
          </a:xfrm>
          <a:prstGeom prst="rect">
            <a:avLst/>
          </a:prstGeom>
          <a:noFill/>
        </p:spPr>
        <p:txBody>
          <a:bodyPr wrap="square" rtlCol="0">
            <a:spAutoFit/>
          </a:bodyPr>
          <a:lstStyle/>
          <a:p>
            <a:pPr algn="ctr"/>
            <a:r>
              <a:rPr lang="es-CL" sz="1000" dirty="0"/>
              <a:t>                                                                    Raol N, Silamkoti B, Syed SM, Hosek K, Theetla P, Madireddy A. Ankyloglossia, breastfeeding, and infant weight gain: a mixed-methods study. Pediatrics. 2026;157(1):e2024070531.</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67C3A-EED6-31AF-1732-E78948D0ECB5}"/>
            </a:ext>
          </a:extLst>
        </p:cNvPr>
        <p:cNvGrpSpPr/>
        <p:nvPr/>
      </p:nvGrpSpPr>
      <p:grpSpPr>
        <a:xfrm>
          <a:off x="0" y="0"/>
          <a:ext cx="0" cy="0"/>
          <a:chOff x="0" y="0"/>
          <a:chExt cx="0" cy="0"/>
        </a:xfrm>
      </p:grpSpPr>
      <p:pic>
        <p:nvPicPr>
          <p:cNvPr id="3" name="Picture 2" descr="image.png">
            <a:extLst>
              <a:ext uri="{FF2B5EF4-FFF2-40B4-BE49-F238E27FC236}">
                <a16:creationId xmlns:a16="http://schemas.microsoft.com/office/drawing/2014/main" id="{ACE4EB7A-9373-59DF-FDF4-4A5E637E8DC6}"/>
              </a:ext>
            </a:extLst>
          </p:cNvPr>
          <p:cNvPicPr>
            <a:picLocks noChangeAspect="1"/>
          </p:cNvPicPr>
          <p:nvPr/>
        </p:nvPicPr>
        <p:blipFill>
          <a:blip r:embed="rId2"/>
          <a:stretch>
            <a:fillRect/>
          </a:stretch>
        </p:blipFill>
        <p:spPr>
          <a:xfrm>
            <a:off x="523875" y="2391519"/>
            <a:ext cx="9873890" cy="3189149"/>
          </a:xfrm>
          <a:prstGeom prst="rect">
            <a:avLst/>
          </a:prstGeom>
        </p:spPr>
      </p:pic>
      <p:sp>
        <p:nvSpPr>
          <p:cNvPr id="7" name="TextBox 6">
            <a:extLst>
              <a:ext uri="{FF2B5EF4-FFF2-40B4-BE49-F238E27FC236}">
                <a16:creationId xmlns:a16="http://schemas.microsoft.com/office/drawing/2014/main" id="{BEB8A76C-AA3F-BA34-F407-66CA139002B9}"/>
              </a:ext>
            </a:extLst>
          </p:cNvPr>
          <p:cNvSpPr txBox="1"/>
          <p:nvPr/>
        </p:nvSpPr>
        <p:spPr>
          <a:xfrm>
            <a:off x="781051" y="2648694"/>
            <a:ext cx="9352763" cy="1523494"/>
          </a:xfrm>
          <a:prstGeom prst="rect">
            <a:avLst/>
          </a:prstGeom>
          <a:noFill/>
        </p:spPr>
        <p:txBody>
          <a:bodyPr wrap="square" lIns="0" tIns="0" rIns="0" bIns="0" anchor="t">
            <a:spAutoFit/>
          </a:bodyPr>
          <a:lstStyle/>
          <a:p>
            <a:pPr marL="285750" indent="-285750" algn="l">
              <a:buFont typeface="Arial" panose="020B0604020202020204" pitchFamily="34" charset="0"/>
              <a:buChar char="•"/>
            </a:pPr>
            <a:r>
              <a:rPr lang="es-CL" sz="1650" dirty="0">
                <a:solidFill>
                  <a:srgbClr val="0369A1"/>
                </a:solidFill>
                <a:latin typeface="Outfit SemiBold"/>
              </a:rPr>
              <a:t>La anquiloglosia generalmente no afecta el habla</a:t>
            </a:r>
          </a:p>
          <a:p>
            <a:pPr marL="285750" indent="-285750" algn="l">
              <a:buFont typeface="Arial" panose="020B0604020202020204" pitchFamily="34" charset="0"/>
              <a:buChar char="•"/>
            </a:pPr>
            <a:r>
              <a:rPr lang="es-CL" sz="1650" dirty="0">
                <a:solidFill>
                  <a:srgbClr val="0369A1"/>
                </a:solidFill>
                <a:latin typeface="Outfit SemiBold"/>
              </a:rPr>
              <a:t>No se recomienda la frenectomía preventiva para evitar futuros problemas de habla</a:t>
            </a:r>
          </a:p>
          <a:p>
            <a:pPr marL="285750" indent="-285750" algn="l">
              <a:buFont typeface="Arial" panose="020B0604020202020204" pitchFamily="34" charset="0"/>
              <a:buChar char="•"/>
            </a:pPr>
            <a:r>
              <a:rPr lang="es-CL" sz="1650" dirty="0">
                <a:solidFill>
                  <a:srgbClr val="0369A1"/>
                </a:solidFill>
                <a:latin typeface="Outfit SemiBold"/>
              </a:rPr>
              <a:t>Incluso sonidos que requieren gran movilidad de la lengua con /</a:t>
            </a:r>
            <a:r>
              <a:rPr lang="es-CL" sz="1650" dirty="0" err="1">
                <a:solidFill>
                  <a:srgbClr val="0369A1"/>
                </a:solidFill>
                <a:latin typeface="Outfit SemiBold"/>
              </a:rPr>
              <a:t>l/</a:t>
            </a:r>
            <a:r>
              <a:rPr lang="es-CL" sz="1650" dirty="0">
                <a:solidFill>
                  <a:srgbClr val="0369A1"/>
                </a:solidFill>
                <a:latin typeface="Outfit SemiBold"/>
              </a:rPr>
              <a:t> y /r/ suelen producirse normalmente aunque exista restricción importante de la lengua</a:t>
            </a:r>
          </a:p>
          <a:p>
            <a:pPr marL="285750" indent="-285750" algn="l">
              <a:buFont typeface="Arial" panose="020B0604020202020204" pitchFamily="34" charset="0"/>
              <a:buChar char="•"/>
            </a:pPr>
            <a:endParaRPr lang="es-CL" sz="1650" dirty="0">
              <a:solidFill>
                <a:srgbClr val="0369A1"/>
              </a:solidFill>
              <a:latin typeface="Outfit SemiBold"/>
            </a:endParaRPr>
          </a:p>
          <a:p>
            <a:pPr algn="l"/>
            <a:endParaRPr sz="1650" b="0" i="0" u="none" dirty="0">
              <a:solidFill>
                <a:srgbClr val="0369A1"/>
              </a:solidFill>
              <a:latin typeface="Outfit SemiBold"/>
            </a:endParaRPr>
          </a:p>
        </p:txBody>
      </p:sp>
      <p:sp>
        <p:nvSpPr>
          <p:cNvPr id="8" name="TextBox 7">
            <a:extLst>
              <a:ext uri="{FF2B5EF4-FFF2-40B4-BE49-F238E27FC236}">
                <a16:creationId xmlns:a16="http://schemas.microsoft.com/office/drawing/2014/main" id="{E723ABB7-1B3D-90EE-1706-EBE8E45D605F}"/>
              </a:ext>
            </a:extLst>
          </p:cNvPr>
          <p:cNvSpPr txBox="1"/>
          <p:nvPr/>
        </p:nvSpPr>
        <p:spPr>
          <a:xfrm>
            <a:off x="819150" y="3010644"/>
            <a:ext cx="4852987" cy="219868"/>
          </a:xfrm>
          <a:prstGeom prst="rect">
            <a:avLst/>
          </a:prstGeom>
          <a:noFill/>
        </p:spPr>
        <p:txBody>
          <a:bodyPr wrap="square" lIns="0" tIns="0" rIns="0" bIns="0" anchor="t">
            <a:spAutoFit/>
          </a:bodyPr>
          <a:lstStyle/>
          <a:p>
            <a:pPr algn="l">
              <a:lnSpc>
                <a:spcPts val="1848"/>
              </a:lnSpc>
            </a:pPr>
            <a:r>
              <a:rPr lang="es-CL" sz="1275" b="0" i="0" u="none" dirty="0">
                <a:solidFill>
                  <a:srgbClr val="334155"/>
                </a:solidFill>
                <a:latin typeface="DM Sans"/>
              </a:rPr>
              <a:t> </a:t>
            </a:r>
            <a:endParaRPr sz="1275" b="0" i="0" u="none" dirty="0">
              <a:solidFill>
                <a:srgbClr val="334155"/>
              </a:solidFill>
              <a:latin typeface="DM Sans"/>
            </a:endParaRPr>
          </a:p>
        </p:txBody>
      </p:sp>
      <p:sp>
        <p:nvSpPr>
          <p:cNvPr id="14" name="TextBox 13">
            <a:extLst>
              <a:ext uri="{FF2B5EF4-FFF2-40B4-BE49-F238E27FC236}">
                <a16:creationId xmlns:a16="http://schemas.microsoft.com/office/drawing/2014/main" id="{ADDCBACB-F65E-7B0D-A955-45B59960F1E9}"/>
              </a:ext>
            </a:extLst>
          </p:cNvPr>
          <p:cNvSpPr txBox="1"/>
          <p:nvPr/>
        </p:nvSpPr>
        <p:spPr>
          <a:xfrm>
            <a:off x="523875" y="428625"/>
            <a:ext cx="11668125" cy="392415"/>
          </a:xfrm>
          <a:prstGeom prst="rect">
            <a:avLst/>
          </a:prstGeom>
          <a:noFill/>
        </p:spPr>
        <p:txBody>
          <a:bodyPr wrap="square" lIns="0" tIns="0" rIns="0" bIns="0" anchor="t">
            <a:spAutoFit/>
          </a:bodyPr>
          <a:lstStyle/>
          <a:p>
            <a:pPr algn="l"/>
            <a:r>
              <a:rPr lang="es-CL" sz="2550" b="1" dirty="0">
                <a:solidFill>
                  <a:srgbClr val="0369A1"/>
                </a:solidFill>
                <a:latin typeface="Outfit"/>
              </a:rPr>
              <a:t>                              Anquiloglosia y problemas para hablar </a:t>
            </a:r>
            <a:endParaRPr sz="2550" b="1" i="0" u="none" dirty="0">
              <a:solidFill>
                <a:srgbClr val="0369A1"/>
              </a:solidFill>
              <a:latin typeface="Outfit"/>
            </a:endParaRPr>
          </a:p>
        </p:txBody>
      </p:sp>
      <p:sp>
        <p:nvSpPr>
          <p:cNvPr id="16" name="CuadroTexto 15">
            <a:extLst>
              <a:ext uri="{FF2B5EF4-FFF2-40B4-BE49-F238E27FC236}">
                <a16:creationId xmlns:a16="http://schemas.microsoft.com/office/drawing/2014/main" id="{43CCA74B-3486-12F9-3594-5B94A5006B9C}"/>
              </a:ext>
            </a:extLst>
          </p:cNvPr>
          <p:cNvSpPr txBox="1"/>
          <p:nvPr/>
        </p:nvSpPr>
        <p:spPr>
          <a:xfrm>
            <a:off x="663558" y="4785973"/>
            <a:ext cx="9583378" cy="484748"/>
          </a:xfrm>
          <a:prstGeom prst="rect">
            <a:avLst/>
          </a:prstGeom>
          <a:noFill/>
        </p:spPr>
        <p:txBody>
          <a:bodyPr wrap="square">
            <a:spAutoFit/>
          </a:bodyPr>
          <a:lstStyle/>
          <a:p>
            <a:pPr algn="ctr"/>
            <a:r>
              <a:rPr lang="es-CL" sz="1000" b="1" i="0" u="none" dirty="0">
                <a:solidFill>
                  <a:srgbClr val="334155"/>
                </a:solidFill>
                <a:latin typeface="DM Sans"/>
              </a:rPr>
              <a:t> Messner AH, Walsh J, Rosenfeld RM, Schwartz SR, Ishman SL, Baldassari C, et al. Clinical consensus statement: ankyloglossia in children. Otolaryngol Head Neck Surg. 2020;162(5):597-611.</a:t>
            </a:r>
            <a:endParaRPr lang="es-CL" dirty="0"/>
          </a:p>
        </p:txBody>
      </p:sp>
    </p:spTree>
    <p:extLst>
      <p:ext uri="{BB962C8B-B14F-4D97-AF65-F5344CB8AC3E}">
        <p14:creationId xmlns:p14="http://schemas.microsoft.com/office/powerpoint/2010/main" val="29619113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pic>
        <p:nvPicPr>
          <p:cNvPr id="3" name="Picture 2" descr="image.png"/>
          <p:cNvPicPr>
            <a:picLocks noChangeAspect="1"/>
          </p:cNvPicPr>
          <p:nvPr/>
        </p:nvPicPr>
        <p:blipFill>
          <a:blip r:embed="rId3"/>
          <a:stretch>
            <a:fillRect/>
          </a:stretch>
        </p:blipFill>
        <p:spPr>
          <a:xfrm>
            <a:off x="571500" y="1050000"/>
            <a:ext cx="11049000" cy="2100000"/>
          </a:xfrm>
          <a:prstGeom prst="rect">
            <a:avLst/>
          </a:prstGeom>
        </p:spPr>
      </p:pic>
      <p:pic>
        <p:nvPicPr>
          <p:cNvPr id="4" name="Picture 3" descr="image.png"/>
          <p:cNvPicPr>
            <a:picLocks noChangeAspect="1"/>
          </p:cNvPicPr>
          <p:nvPr/>
        </p:nvPicPr>
        <p:blipFill>
          <a:blip r:embed="rId4"/>
          <a:stretch>
            <a:fillRect/>
          </a:stretch>
        </p:blipFill>
        <p:spPr>
          <a:xfrm>
            <a:off x="571500" y="3300000"/>
            <a:ext cx="11049000" cy="2080000"/>
          </a:xfrm>
          <a:prstGeom prst="rect">
            <a:avLst/>
          </a:prstGeom>
        </p:spPr>
      </p:pic>
      <p:pic>
        <p:nvPicPr>
          <p:cNvPr id="5" name="Picture 4" descr="image.png"/>
          <p:cNvPicPr>
            <a:picLocks noChangeAspect="1"/>
          </p:cNvPicPr>
          <p:nvPr/>
        </p:nvPicPr>
        <p:blipFill>
          <a:blip r:embed="rId5"/>
          <a:stretch>
            <a:fillRect/>
          </a:stretch>
        </p:blipFill>
        <p:spPr>
          <a:xfrm>
            <a:off x="904875" y="2200000"/>
            <a:ext cx="10382250" cy="850000"/>
          </a:xfrm>
          <a:prstGeom prst="rect">
            <a:avLst/>
          </a:prstGeom>
        </p:spPr>
      </p:pic>
      <p:pic>
        <p:nvPicPr>
          <p:cNvPr id="6" name="Picture 5" descr="image.png"/>
          <p:cNvPicPr>
            <a:picLocks noChangeAspect="1"/>
          </p:cNvPicPr>
          <p:nvPr/>
        </p:nvPicPr>
        <p:blipFill>
          <a:blip r:embed="rId6"/>
          <a:stretch>
            <a:fillRect/>
          </a:stretch>
        </p:blipFill>
        <p:spPr>
          <a:xfrm>
            <a:off x="904875" y="4730000"/>
            <a:ext cx="10382250" cy="550000"/>
          </a:xfrm>
          <a:prstGeom prst="rect">
            <a:avLst/>
          </a:prstGeom>
        </p:spPr>
      </p:pic>
      <p:sp>
        <p:nvSpPr>
          <p:cNvPr id="8" name="TextBox 7"/>
          <p:cNvSpPr txBox="1"/>
          <p:nvPr/>
        </p:nvSpPr>
        <p:spPr>
          <a:xfrm>
            <a:off x="904875" y="1250000"/>
            <a:ext cx="10382250" cy="900000"/>
          </a:xfrm>
          <a:prstGeom prst="rect">
            <a:avLst/>
          </a:prstGeom>
          <a:noFill/>
        </p:spPr>
        <p:txBody>
          <a:bodyPr/>
          <a:lstStyle/>
          <a:p>
            <a:pPr marL="228600" indent="-228600" algn="l">
              <a:lnSpc>
                <a:spcPts val="1600"/>
              </a:lnSpc>
              <a:buFont typeface="Arial" panose="020B0604020202020204" pitchFamily="34" charset="0"/>
              <a:buChar char="•"/>
            </a:pPr>
            <a:r>
              <a:rPr sz="1350" b="0" i="0" u="none">
                <a:solidFill>
                  <a:srgbClr val="334155"/>
                </a:solidFill>
                <a:latin typeface="DM Sans"/>
              </a:rPr>
              <a:t>Anquiloglosia con restricción anatómica real de la movilidad lingual + dificultad de lactancia/alimentación documentada (dolor materno, mal agarre, mal incremento de peso) que no mejora con manejo conservador adecuado (posicionamiento, técnica, apoyo de lactancia)</a:t>
            </a:r>
          </a:p>
        </p:txBody>
      </p:sp>
      <p:sp>
        <p:nvSpPr>
          <p:cNvPr id="9" name="TextBox 8"/>
          <p:cNvSpPr txBox="1"/>
          <p:nvPr/>
        </p:nvSpPr>
        <p:spPr>
          <a:xfrm>
            <a:off x="904875" y="3450000"/>
            <a:ext cx="10382250" cy="285750"/>
          </a:xfrm>
          <a:prstGeom prst="rect">
            <a:avLst/>
          </a:prstGeom>
          <a:noFill/>
        </p:spPr>
        <p:txBody>
          <a:bodyPr wrap="square" lIns="0" tIns="0" rIns="0" bIns="0" anchor="t">
            <a:spAutoFit/>
          </a:bodyPr>
          <a:lstStyle/>
          <a:p>
            <a:pPr algn="l"/>
            <a:r>
              <a:rPr sz="1800" b="0" i="0" u="none">
                <a:solidFill>
                  <a:srgbClr val="B91C1C"/>
                </a:solidFill>
                <a:latin typeface="Outfit SemiBold"/>
              </a:rPr>
              <a:t>No está indicada la frenectomía</a:t>
            </a:r>
          </a:p>
        </p:txBody>
      </p:sp>
      <p:sp>
        <p:nvSpPr>
          <p:cNvPr id="10" name="TextBox 9"/>
          <p:cNvSpPr txBox="1"/>
          <p:nvPr/>
        </p:nvSpPr>
        <p:spPr>
          <a:xfrm>
            <a:off x="904875" y="3780000"/>
            <a:ext cx="10382250" cy="900000"/>
          </a:xfrm>
          <a:prstGeom prst="rect">
            <a:avLst/>
          </a:prstGeom>
          <a:noFill/>
        </p:spPr>
        <p:txBody>
          <a:bodyPr/>
          <a:lstStyle/>
          <a:p>
            <a:pPr marL="228600" indent="-228600" algn="l">
              <a:lnSpc>
                <a:spcPts val="1600"/>
              </a:lnSpc>
              <a:buFont typeface="Arial" panose="020B0604020202020204" pitchFamily="34" charset="0"/>
              <a:buChar char="•"/>
            </a:pPr>
            <a:r>
              <a:rPr sz="1350" b="0" i="0" u="none">
                <a:solidFill>
                  <a:srgbClr val="334155"/>
                </a:solidFill>
                <a:latin typeface="DM Sans"/>
              </a:rPr>
              <a:t>Hallazgo anatómico aislado, sin dolor materno ni dificultad real de lactancia</a:t>
            </a:r>
          </a:p>
          <a:p>
            <a:pPr marL="228600" indent="-228600" algn="l">
              <a:lnSpc>
                <a:spcPts val="1600"/>
              </a:lnSpc>
              <a:buFont typeface="Arial" panose="020B0604020202020204" pitchFamily="34" charset="0"/>
              <a:buChar char="•"/>
            </a:pPr>
            <a:r>
              <a:rPr sz="1350" b="0" i="0" u="none">
                <a:solidFill>
                  <a:srgbClr val="334155"/>
                </a:solidFill>
                <a:latin typeface="DM Sans"/>
              </a:rPr>
              <a:t>“Frenillo posterior” (sin definición consensuada) o frenillos labiales/bucales</a:t>
            </a:r>
          </a:p>
          <a:p>
            <a:pPr marL="228600" indent="-228600" algn="l">
              <a:lnSpc>
                <a:spcPts val="1600"/>
              </a:lnSpc>
              <a:buFont typeface="Arial" panose="020B0604020202020204" pitchFamily="34" charset="0"/>
              <a:buChar char="•"/>
            </a:pPr>
            <a:r>
              <a:rPr sz="1350" b="0" i="0" u="none">
                <a:solidFill>
                  <a:srgbClr val="334155"/>
                </a:solidFill>
                <a:latin typeface="DM Sans"/>
              </a:rPr>
              <a:t>Prevención de problemas de habla, apnea del sueño o higiene oral futuros</a:t>
            </a:r>
          </a:p>
          <a:p>
            <a:pPr marL="228600" indent="-228600" algn="l">
              <a:lnSpc>
                <a:spcPts val="1600"/>
              </a:lnSpc>
              <a:buFont typeface="Arial" panose="020B0604020202020204" pitchFamily="34" charset="0"/>
              <a:buChar char="•"/>
            </a:pPr>
            <a:r>
              <a:rPr sz="1350" b="0" i="0" u="none">
                <a:solidFill>
                  <a:srgbClr val="334155"/>
                </a:solidFill>
                <a:latin typeface="DM Sans"/>
              </a:rPr>
              <a:t>Lactancia que progresa con buen incremento de peso pese al hallazgo anatómico</a:t>
            </a:r>
          </a:p>
        </p:txBody>
      </p:sp>
      <p:sp>
        <p:nvSpPr>
          <p:cNvPr id="11" name="TextBox 10"/>
          <p:cNvSpPr txBox="1"/>
          <p:nvPr/>
        </p:nvSpPr>
        <p:spPr>
          <a:xfrm>
            <a:off x="1143000" y="2200000"/>
            <a:ext cx="10044125" cy="850000"/>
          </a:xfrm>
          <a:prstGeom prst="rect">
            <a:avLst/>
          </a:prstGeom>
          <a:noFill/>
        </p:spPr>
        <p:txBody>
          <a:bodyPr wrap="square" lIns="0" tIns="0" rIns="0" bIns="0" anchor="t">
            <a:spAutoFit/>
          </a:bodyPr>
          <a:lstStyle/>
          <a:p>
            <a:pPr algn="l">
              <a:lnSpc>
                <a:spcPts val="1700"/>
              </a:lnSpc>
            </a:pPr>
            <a:r>
              <a:rPr sz="1250" b="0" i="0" u="none">
                <a:solidFill>
                  <a:srgbClr val="334155"/>
                </a:solidFill>
                <a:latin typeface="DM Sans Medium"/>
              </a:rPr>
              <a:t>No existe una definición clara de impacto funcional real en lactancia.</a:t>
            </a:r>
          </a:p>
          <a:p>
            <a:pPr algn="l">
              <a:lnSpc>
                <a:spcPts val="1700"/>
              </a:lnSpc>
            </a:pPr>
            <a:r>
              <a:rPr sz="1250" b="0" i="0" u="none">
                <a:solidFill>
                  <a:srgbClr val="334155"/>
                </a:solidFill>
                <a:latin typeface="DM Sans Medium"/>
              </a:rPr>
              <a:t>Recordar que evidencia sólo muestra que el efecto es disminución de dolor materno.</a:t>
            </a:r>
          </a:p>
        </p:txBody>
      </p:sp>
      <p:sp>
        <p:nvSpPr>
          <p:cNvPr id="12" name="TextBox 11"/>
          <p:cNvSpPr txBox="1"/>
          <p:nvPr/>
        </p:nvSpPr>
        <p:spPr>
          <a:xfrm>
            <a:off x="1143000" y="4730000"/>
            <a:ext cx="10044125" cy="550000"/>
          </a:xfrm>
          <a:prstGeom prst="rect">
            <a:avLst/>
          </a:prstGeom>
          <a:noFill/>
        </p:spPr>
        <p:txBody>
          <a:bodyPr wrap="square" lIns="0" tIns="0" rIns="0" bIns="0" anchor="t">
            <a:spAutoFit/>
          </a:bodyPr>
          <a:lstStyle/>
          <a:p>
            <a:pPr algn="l">
              <a:lnSpc>
                <a:spcPts val="1700"/>
              </a:lnSpc>
            </a:pPr>
            <a:r>
              <a:rPr sz="1250" b="1" i="0" u="none">
                <a:solidFill>
                  <a:srgbClr val="334155"/>
                </a:solidFill>
                <a:latin typeface="DM Sans"/>
              </a:rPr>
              <a:t>Conclusión: </a:t>
            </a:r>
            <a:r>
              <a:rPr sz="1250" b="0" i="0" u="none">
                <a:solidFill>
                  <a:srgbClr val="334155"/>
                </a:solidFill>
                <a:latin typeface="DM Sans Medium"/>
              </a:rPr>
              <a:t>La evidencia (certeza GRADE baja–muy baja) no respalda operar solo por el hallazgo anatómico.</a:t>
            </a:r>
          </a:p>
        </p:txBody>
      </p:sp>
      <p:sp>
        <p:nvSpPr>
          <p:cNvPr id="13" name="TextBox 12"/>
          <p:cNvSpPr txBox="1"/>
          <p:nvPr/>
        </p:nvSpPr>
        <p:spPr>
          <a:xfrm>
            <a:off x="571500" y="476250"/>
            <a:ext cx="11601450" cy="428625"/>
          </a:xfrm>
          <a:prstGeom prst="rect">
            <a:avLst/>
          </a:prstGeom>
          <a:noFill/>
        </p:spPr>
        <p:txBody>
          <a:bodyPr wrap="square" lIns="0" tIns="0" rIns="0" bIns="0" anchor="t">
            <a:spAutoFit/>
          </a:bodyPr>
          <a:lstStyle/>
          <a:p>
            <a:pPr algn="l"/>
            <a:r>
              <a:rPr sz="2500" b="1" i="0" u="none">
                <a:solidFill>
                  <a:srgbClr val="0369A1"/>
                </a:solidFill>
                <a:latin typeface="Outfit"/>
              </a:rPr>
              <a:t>¿Cuándo Estaría Indicado Resecar el Frenillo Lingual?</a:t>
            </a:r>
          </a:p>
        </p:txBody>
      </p:sp>
      <p:sp>
        <p:nvSpPr>
          <p:cNvPr id="14" name="CuadroTexto 13">
            <a:extLst>
              <a:ext uri="{FF2B5EF4-FFF2-40B4-BE49-F238E27FC236}">
                <a16:creationId xmlns:a16="http://schemas.microsoft.com/office/drawing/2014/main" id="{AA2D6CC5-84B5-3332-0B45-D07E9808B632}"/>
              </a:ext>
            </a:extLst>
          </p:cNvPr>
          <p:cNvSpPr txBox="1"/>
          <p:nvPr/>
        </p:nvSpPr>
        <p:spPr>
          <a:xfrm>
            <a:off x="865546" y="5550000"/>
            <a:ext cx="10058400" cy="523220"/>
          </a:xfrm>
          <a:prstGeom prst="rect">
            <a:avLst/>
          </a:prstGeom>
          <a:noFill/>
        </p:spPr>
        <p:txBody>
          <a:bodyPr wrap="square" rtlCol="0">
            <a:spAutoFit/>
          </a:bodyPr>
          <a:lstStyle/>
          <a:p>
            <a:pPr algn="ctr"/>
            <a:r>
              <a:rPr lang="es-CL" sz="1000" b="1" dirty="0">
                <a:latin typeface="DM Sans" pitchFamily="2" charset="0"/>
              </a:rPr>
              <a:t>Messner AH, Walsh J, Rosenfeld RM, Schwartz SR, Ishman SL, Baldassari C, et al. Clinical consensus statement: ankyloglossia in children. Otolaryngol Head Neck Surg. 2020;162(5):597-611.</a:t>
            </a:r>
          </a:p>
          <a:p>
            <a:pPr algn="ctr"/>
            <a:r>
              <a:rPr lang="es-CL" sz="1000" b="1" dirty="0">
                <a:latin typeface="DM Sans" pitchFamily="2" charset="0"/>
              </a:rPr>
              <a:t>Thomas J, Bunik M, Holmes A, Keels MA, Poindexter B, Meyer A, Gilliland A. Identification and management of ankyloglossia and its effect on breastfeeding in infants: clinical report. Pediatrics. 2024;154(2):e2024067605.</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pic>
        <p:nvPicPr>
          <p:cNvPr id="3" name="Picture 2" descr="image.png"/>
          <p:cNvPicPr>
            <a:picLocks noChangeAspect="1"/>
          </p:cNvPicPr>
          <p:nvPr/>
        </p:nvPicPr>
        <p:blipFill>
          <a:blip r:embed="rId3"/>
          <a:stretch>
            <a:fillRect/>
          </a:stretch>
        </p:blipFill>
        <p:spPr>
          <a:xfrm>
            <a:off x="571500" y="1500000"/>
            <a:ext cx="11049000" cy="1800000"/>
          </a:xfrm>
          <a:prstGeom prst="rect">
            <a:avLst/>
          </a:prstGeom>
        </p:spPr>
      </p:pic>
      <p:sp>
        <p:nvSpPr>
          <p:cNvPr id="8" name="TextBox 7"/>
          <p:cNvSpPr txBox="1"/>
          <p:nvPr/>
        </p:nvSpPr>
        <p:spPr>
          <a:xfrm>
            <a:off x="904875" y="1750000"/>
            <a:ext cx="10382250" cy="1300000"/>
          </a:xfrm>
          <a:prstGeom prst="rect">
            <a:avLst/>
          </a:prstGeom>
          <a:noFill/>
        </p:spPr>
        <p:txBody>
          <a:bodyPr/>
          <a:lstStyle/>
          <a:p>
            <a:pPr marL="228600" indent="-228600" algn="l">
              <a:lnSpc>
                <a:spcPts val="2200"/>
              </a:lnSpc>
              <a:buFont typeface="Arial" panose="020B0604020202020204" pitchFamily="34" charset="0"/>
              <a:buChar char="•"/>
            </a:pPr>
            <a:r>
              <a:rPr sz="1500" b="1" i="0" u="none">
                <a:solidFill>
                  <a:srgbClr val="B91C1C"/>
                </a:solidFill>
                <a:latin typeface="DM Sans"/>
              </a:rPr>
              <a:t>Retrognatia, micrognatia, trastorno neuromuscular, hipotonía, coagulopatía</a:t>
            </a:r>
            <a:r>
              <a:rPr sz="1500" b="0" i="0" u="none">
                <a:solidFill>
                  <a:srgbClr val="334155"/>
                </a:solidFill>
                <a:latin typeface="DM Sans"/>
              </a:rPr>
              <a:t> — en estos casos la frenotomía puede empeorar la glosoptosis y la disfagia, porque la dificultad de alimentación es probablemente multifactorial y no se resolverá solo cortando el frenillo.</a:t>
            </a:r>
          </a:p>
        </p:txBody>
      </p:sp>
      <p:sp>
        <p:nvSpPr>
          <p:cNvPr id="13" name="TextBox 12"/>
          <p:cNvSpPr txBox="1"/>
          <p:nvPr/>
        </p:nvSpPr>
        <p:spPr>
          <a:xfrm>
            <a:off x="571500" y="476250"/>
            <a:ext cx="11601450" cy="428625"/>
          </a:xfrm>
          <a:prstGeom prst="rect">
            <a:avLst/>
          </a:prstGeom>
          <a:noFill/>
        </p:spPr>
        <p:txBody>
          <a:bodyPr wrap="square" lIns="0" tIns="0" rIns="0" bIns="0" anchor="t">
            <a:spAutoFit/>
          </a:bodyPr>
          <a:lstStyle/>
          <a:p>
            <a:pPr algn="l"/>
            <a:r>
              <a:rPr sz="2500" b="1" i="0" u="none">
                <a:solidFill>
                  <a:srgbClr val="0369A1"/>
                </a:solidFill>
                <a:latin typeface="Outfit"/>
              </a:rPr>
              <a:t>Contraindicaciones Relativas de la Frenotomía</a:t>
            </a:r>
          </a:p>
        </p:txBody>
      </p:sp>
      <p:sp>
        <p:nvSpPr>
          <p:cNvPr id="14" name="CuadroTexto 13">
            <a:extLst>
              <a:ext uri="{FF2B5EF4-FFF2-40B4-BE49-F238E27FC236}">
                <a16:creationId xmlns:a16="http://schemas.microsoft.com/office/drawing/2014/main" id="{AA2D6CC5-84B5-3332-0B45-D07E9808B632}"/>
              </a:ext>
            </a:extLst>
          </p:cNvPr>
          <p:cNvSpPr txBox="1"/>
          <p:nvPr/>
        </p:nvSpPr>
        <p:spPr>
          <a:xfrm>
            <a:off x="865546" y="3600000"/>
            <a:ext cx="10058400" cy="523220"/>
          </a:xfrm>
          <a:prstGeom prst="rect">
            <a:avLst/>
          </a:prstGeom>
          <a:noFill/>
        </p:spPr>
        <p:txBody>
          <a:bodyPr wrap="square" rtlCol="0">
            <a:spAutoFit/>
          </a:bodyPr>
          <a:lstStyle/>
          <a:p>
            <a:pPr algn="ctr"/>
            <a:r>
              <a:rPr lang="es-CL" sz="1000" b="1" dirty="0">
                <a:latin typeface="DM Sans" pitchFamily="2" charset="0"/>
              </a:rPr>
              <a:t>Messner AH, Walsh J, Rosenfeld RM, Schwartz SR, Ishman SL, Baldassari C, et al. Clinical consensus statement: ankyloglossia in children. Otolaryngol Head Neck Surg. 2020;162(5):597-611.</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pic>
        <p:nvPicPr>
          <p:cNvPr id="3" name="Picture 2" descr="image.png"/>
          <p:cNvPicPr>
            <a:picLocks noChangeAspect="1"/>
          </p:cNvPicPr>
          <p:nvPr/>
        </p:nvPicPr>
        <p:blipFill>
          <a:blip r:embed="rId3"/>
          <a:stretch>
            <a:fillRect/>
          </a:stretch>
        </p:blipFill>
        <p:spPr>
          <a:xfrm>
            <a:off x="434566" y="2228850"/>
            <a:ext cx="3667583" cy="3114675"/>
          </a:xfrm>
          <a:prstGeom prst="rect">
            <a:avLst/>
          </a:prstGeom>
        </p:spPr>
      </p:pic>
      <p:pic>
        <p:nvPicPr>
          <p:cNvPr id="4" name="Picture 3" descr="image.png"/>
          <p:cNvPicPr>
            <a:picLocks noChangeAspect="1"/>
          </p:cNvPicPr>
          <p:nvPr/>
        </p:nvPicPr>
        <p:blipFill>
          <a:blip r:embed="rId4"/>
          <a:stretch>
            <a:fillRect/>
          </a:stretch>
        </p:blipFill>
        <p:spPr>
          <a:xfrm>
            <a:off x="4330749" y="2228850"/>
            <a:ext cx="3530649" cy="3114675"/>
          </a:xfrm>
          <a:prstGeom prst="rect">
            <a:avLst/>
          </a:prstGeom>
        </p:spPr>
      </p:pic>
      <p:pic>
        <p:nvPicPr>
          <p:cNvPr id="5" name="Picture 4" descr="image.png"/>
          <p:cNvPicPr>
            <a:picLocks noChangeAspect="1"/>
          </p:cNvPicPr>
          <p:nvPr/>
        </p:nvPicPr>
        <p:blipFill>
          <a:blip r:embed="rId5"/>
          <a:stretch>
            <a:fillRect/>
          </a:stretch>
        </p:blipFill>
        <p:spPr>
          <a:xfrm>
            <a:off x="8089999" y="2228850"/>
            <a:ext cx="3530649" cy="3114675"/>
          </a:xfrm>
          <a:prstGeom prst="rect">
            <a:avLst/>
          </a:prstGeom>
        </p:spPr>
      </p:pic>
      <p:pic>
        <p:nvPicPr>
          <p:cNvPr id="6" name="Picture 5" descr="image.png"/>
          <p:cNvPicPr>
            <a:picLocks noChangeAspect="1"/>
          </p:cNvPicPr>
          <p:nvPr/>
        </p:nvPicPr>
        <p:blipFill>
          <a:blip r:embed="rId6"/>
          <a:stretch>
            <a:fillRect/>
          </a:stretch>
        </p:blipFill>
        <p:spPr>
          <a:xfrm>
            <a:off x="847725" y="2505075"/>
            <a:ext cx="571500" cy="571500"/>
          </a:xfrm>
          <a:prstGeom prst="rect">
            <a:avLst/>
          </a:prstGeom>
        </p:spPr>
      </p:pic>
      <p:sp>
        <p:nvSpPr>
          <p:cNvPr id="7" name="TextBox 6"/>
          <p:cNvSpPr txBox="1"/>
          <p:nvPr/>
        </p:nvSpPr>
        <p:spPr>
          <a:xfrm>
            <a:off x="847725" y="3267075"/>
            <a:ext cx="3127109" cy="285750"/>
          </a:xfrm>
          <a:prstGeom prst="rect">
            <a:avLst/>
          </a:prstGeom>
          <a:noFill/>
        </p:spPr>
        <p:txBody>
          <a:bodyPr wrap="square" lIns="0" tIns="0" rIns="0" bIns="0" anchor="t">
            <a:spAutoFit/>
          </a:bodyPr>
          <a:lstStyle/>
          <a:p>
            <a:pPr algn="l"/>
            <a:r>
              <a:rPr sz="1800" b="0" i="0" u="none" dirty="0">
                <a:solidFill>
                  <a:srgbClr val="0F172A"/>
                </a:solidFill>
                <a:latin typeface="Outfit SemiBold"/>
              </a:rPr>
              <a:t>1. </a:t>
            </a:r>
            <a:r>
              <a:rPr lang="es-CL" sz="1800" b="0" i="0" u="none" dirty="0">
                <a:solidFill>
                  <a:srgbClr val="0F172A"/>
                </a:solidFill>
                <a:latin typeface="Outfit SemiBold"/>
              </a:rPr>
              <a:t>Tranquilidad Familiar </a:t>
            </a:r>
            <a:endParaRPr sz="1800" b="0" i="0" u="none" dirty="0">
              <a:solidFill>
                <a:srgbClr val="0F172A"/>
              </a:solidFill>
              <a:latin typeface="Outfit SemiBold"/>
            </a:endParaRPr>
          </a:p>
        </p:txBody>
      </p:sp>
      <p:sp>
        <p:nvSpPr>
          <p:cNvPr id="8" name="TextBox 7"/>
          <p:cNvSpPr txBox="1"/>
          <p:nvPr/>
        </p:nvSpPr>
        <p:spPr>
          <a:xfrm>
            <a:off x="847725" y="3667125"/>
            <a:ext cx="2978199" cy="1011302"/>
          </a:xfrm>
          <a:prstGeom prst="rect">
            <a:avLst/>
          </a:prstGeom>
          <a:noFill/>
        </p:spPr>
        <p:txBody>
          <a:bodyPr wrap="square" lIns="0" tIns="0" rIns="0" bIns="0" anchor="t">
            <a:spAutoFit/>
          </a:bodyPr>
          <a:lstStyle/>
          <a:p>
            <a:pPr>
              <a:lnSpc>
                <a:spcPts val="2025"/>
              </a:lnSpc>
            </a:pPr>
            <a:r>
              <a:rPr lang="es-CL" sz="1350" dirty="0">
                <a:solidFill>
                  <a:srgbClr val="334155"/>
                </a:solidFill>
                <a:latin typeface="DM Sans"/>
              </a:rPr>
              <a:t>El frenillo corto no impide alimentarse y  aumentar de peso. Apoyar la confianza materna es la intervención de mayor impacto.</a:t>
            </a:r>
          </a:p>
        </p:txBody>
      </p:sp>
      <p:pic>
        <p:nvPicPr>
          <p:cNvPr id="9" name="Picture 8" descr="image.png"/>
          <p:cNvPicPr>
            <a:picLocks noChangeAspect="1"/>
          </p:cNvPicPr>
          <p:nvPr/>
        </p:nvPicPr>
        <p:blipFill>
          <a:blip r:embed="rId7"/>
          <a:stretch>
            <a:fillRect/>
          </a:stretch>
        </p:blipFill>
        <p:spPr>
          <a:xfrm>
            <a:off x="4606974" y="2505075"/>
            <a:ext cx="571500" cy="571500"/>
          </a:xfrm>
          <a:prstGeom prst="rect">
            <a:avLst/>
          </a:prstGeom>
        </p:spPr>
      </p:pic>
      <p:sp>
        <p:nvSpPr>
          <p:cNvPr id="10" name="TextBox 9"/>
          <p:cNvSpPr txBox="1"/>
          <p:nvPr/>
        </p:nvSpPr>
        <p:spPr>
          <a:xfrm>
            <a:off x="4606974" y="3267075"/>
            <a:ext cx="3127109" cy="285750"/>
          </a:xfrm>
          <a:prstGeom prst="rect">
            <a:avLst/>
          </a:prstGeom>
          <a:noFill/>
        </p:spPr>
        <p:txBody>
          <a:bodyPr wrap="square" lIns="0" tIns="0" rIns="0" bIns="0" anchor="t">
            <a:spAutoFit/>
          </a:bodyPr>
          <a:lstStyle/>
          <a:p>
            <a:pPr algn="l"/>
            <a:r>
              <a:rPr sz="1800" b="0" i="0" u="none">
                <a:solidFill>
                  <a:srgbClr val="0F172A"/>
                </a:solidFill>
                <a:latin typeface="Outfit SemiBold"/>
              </a:rPr>
              <a:t>2. Filtro en Redes</a:t>
            </a:r>
          </a:p>
        </p:txBody>
      </p:sp>
      <p:sp>
        <p:nvSpPr>
          <p:cNvPr id="11" name="TextBox 10"/>
          <p:cNvSpPr txBox="1"/>
          <p:nvPr/>
        </p:nvSpPr>
        <p:spPr>
          <a:xfrm>
            <a:off x="4606974" y="3667125"/>
            <a:ext cx="2978199" cy="1285875"/>
          </a:xfrm>
          <a:prstGeom prst="rect">
            <a:avLst/>
          </a:prstGeom>
          <a:noFill/>
        </p:spPr>
        <p:txBody>
          <a:bodyPr wrap="square" lIns="0" tIns="0" rIns="0" bIns="0" anchor="t">
            <a:spAutoFit/>
          </a:bodyPr>
          <a:lstStyle/>
          <a:p>
            <a:pPr algn="l">
              <a:lnSpc>
                <a:spcPts val="2025"/>
              </a:lnSpc>
            </a:pPr>
            <a:r>
              <a:rPr sz="1350" b="0" i="0" u="none" dirty="0" err="1">
                <a:solidFill>
                  <a:srgbClr val="334155"/>
                </a:solidFill>
                <a:latin typeface="DM Sans"/>
              </a:rPr>
              <a:t>Desconfiar</a:t>
            </a:r>
            <a:r>
              <a:rPr sz="1350" b="0" i="0" u="none" dirty="0">
                <a:solidFill>
                  <a:srgbClr val="334155"/>
                </a:solidFill>
                <a:latin typeface="DM Sans"/>
              </a:rPr>
              <a:t> de </a:t>
            </a:r>
            <a:r>
              <a:rPr sz="1350" b="0" i="0" u="none" dirty="0" err="1">
                <a:solidFill>
                  <a:srgbClr val="334155"/>
                </a:solidFill>
                <a:latin typeface="DM Sans"/>
              </a:rPr>
              <a:t>diagnósticos</a:t>
            </a:r>
            <a:r>
              <a:rPr sz="1350" b="0" i="0" u="none" dirty="0">
                <a:solidFill>
                  <a:srgbClr val="334155"/>
                </a:solidFill>
                <a:latin typeface="DM Sans"/>
              </a:rPr>
              <a:t> </a:t>
            </a:r>
            <a:r>
              <a:rPr sz="1350" b="0" i="0" u="none" dirty="0" err="1">
                <a:solidFill>
                  <a:srgbClr val="334155"/>
                </a:solidFill>
                <a:latin typeface="DM Sans"/>
              </a:rPr>
              <a:t>virales</a:t>
            </a:r>
            <a:r>
              <a:rPr sz="1350" b="0" i="0" u="none" dirty="0">
                <a:solidFill>
                  <a:srgbClr val="334155"/>
                </a:solidFill>
                <a:latin typeface="DM Sans"/>
              </a:rPr>
              <a:t> </a:t>
            </a:r>
            <a:r>
              <a:rPr sz="1350" b="0" i="0" u="none" dirty="0" err="1">
                <a:solidFill>
                  <a:srgbClr val="334155"/>
                </a:solidFill>
                <a:latin typeface="DM Sans"/>
              </a:rPr>
              <a:t>en</a:t>
            </a:r>
            <a:r>
              <a:rPr sz="1350" b="0" i="0" u="none" dirty="0">
                <a:solidFill>
                  <a:srgbClr val="334155"/>
                </a:solidFill>
                <a:latin typeface="DM Sans"/>
              </a:rPr>
              <a:t> Instagram o TikTok. </a:t>
            </a:r>
            <a:endParaRPr lang="es-CL" sz="1350" b="0" i="0" u="none" dirty="0">
              <a:solidFill>
                <a:srgbClr val="334155"/>
              </a:solidFill>
              <a:latin typeface="DM Sans"/>
            </a:endParaRPr>
          </a:p>
          <a:p>
            <a:pPr algn="l">
              <a:lnSpc>
                <a:spcPts val="2025"/>
              </a:lnSpc>
            </a:pPr>
            <a:r>
              <a:rPr sz="1350" b="0" i="0" u="none" dirty="0">
                <a:solidFill>
                  <a:srgbClr val="334155"/>
                </a:solidFill>
                <a:latin typeface="DM Sans"/>
              </a:rPr>
              <a:t>El dolor o </a:t>
            </a:r>
            <a:r>
              <a:rPr sz="1350" b="0" i="0" u="none" dirty="0" err="1">
                <a:solidFill>
                  <a:srgbClr val="334155"/>
                </a:solidFill>
                <a:latin typeface="DM Sans"/>
              </a:rPr>
              <a:t>llanto</a:t>
            </a:r>
            <a:r>
              <a:rPr sz="1350" b="0" i="0" u="none" dirty="0">
                <a:solidFill>
                  <a:srgbClr val="334155"/>
                </a:solidFill>
                <a:latin typeface="DM Sans"/>
              </a:rPr>
              <a:t> del </a:t>
            </a:r>
            <a:r>
              <a:rPr sz="1350" b="0" i="0" u="none" dirty="0" err="1">
                <a:solidFill>
                  <a:srgbClr val="334155"/>
                </a:solidFill>
                <a:latin typeface="DM Sans"/>
              </a:rPr>
              <a:t>recién</a:t>
            </a:r>
            <a:r>
              <a:rPr sz="1350" b="0" i="0" u="none" dirty="0">
                <a:solidFill>
                  <a:srgbClr val="334155"/>
                </a:solidFill>
                <a:latin typeface="DM Sans"/>
              </a:rPr>
              <a:t> </a:t>
            </a:r>
            <a:r>
              <a:rPr sz="1350" b="0" i="0" u="none" dirty="0" err="1">
                <a:solidFill>
                  <a:srgbClr val="334155"/>
                </a:solidFill>
                <a:latin typeface="DM Sans"/>
              </a:rPr>
              <a:t>nacido</a:t>
            </a:r>
            <a:r>
              <a:rPr sz="1350" b="0" i="0" u="none" dirty="0">
                <a:solidFill>
                  <a:srgbClr val="334155"/>
                </a:solidFill>
                <a:latin typeface="DM Sans"/>
              </a:rPr>
              <a:t> </a:t>
            </a:r>
            <a:r>
              <a:rPr sz="1350" b="0" i="0" u="none" dirty="0" err="1">
                <a:solidFill>
                  <a:srgbClr val="334155"/>
                </a:solidFill>
                <a:latin typeface="DM Sans"/>
              </a:rPr>
              <a:t>responde</a:t>
            </a:r>
            <a:r>
              <a:rPr sz="1350" b="0" i="0" u="none" dirty="0">
                <a:solidFill>
                  <a:srgbClr val="334155"/>
                </a:solidFill>
                <a:latin typeface="DM Sans"/>
              </a:rPr>
              <a:t> a </a:t>
            </a:r>
            <a:r>
              <a:rPr sz="1350" b="0" i="0" u="none" dirty="0" err="1">
                <a:solidFill>
                  <a:srgbClr val="334155"/>
                </a:solidFill>
                <a:latin typeface="DM Sans"/>
              </a:rPr>
              <a:t>múltiples</a:t>
            </a:r>
            <a:r>
              <a:rPr sz="1350" b="0" i="0" u="none" dirty="0">
                <a:solidFill>
                  <a:srgbClr val="334155"/>
                </a:solidFill>
                <a:latin typeface="DM Sans"/>
              </a:rPr>
              <a:t> </a:t>
            </a:r>
            <a:r>
              <a:rPr sz="1350" b="0" i="0" u="none" dirty="0" err="1">
                <a:solidFill>
                  <a:srgbClr val="334155"/>
                </a:solidFill>
                <a:latin typeface="DM Sans"/>
              </a:rPr>
              <a:t>factores</a:t>
            </a:r>
            <a:r>
              <a:rPr sz="1350" b="0" i="0" u="none" dirty="0">
                <a:solidFill>
                  <a:srgbClr val="334155"/>
                </a:solidFill>
                <a:latin typeface="DM Sans"/>
              </a:rPr>
              <a:t> </a:t>
            </a:r>
            <a:r>
              <a:rPr sz="1350" b="0" i="0" u="none" dirty="0" err="1">
                <a:solidFill>
                  <a:srgbClr val="334155"/>
                </a:solidFill>
                <a:latin typeface="DM Sans"/>
              </a:rPr>
              <a:t>normales</a:t>
            </a:r>
            <a:r>
              <a:rPr sz="1350" b="0" i="0" u="none" dirty="0">
                <a:solidFill>
                  <a:srgbClr val="334155"/>
                </a:solidFill>
                <a:latin typeface="DM Sans"/>
              </a:rPr>
              <a:t> del </a:t>
            </a:r>
            <a:r>
              <a:rPr sz="1350" b="0" i="0" u="none" dirty="0" err="1">
                <a:solidFill>
                  <a:srgbClr val="334155"/>
                </a:solidFill>
                <a:latin typeface="DM Sans"/>
              </a:rPr>
              <a:t>desarrollo</a:t>
            </a:r>
            <a:r>
              <a:rPr sz="1350" b="0" i="0" u="none" dirty="0">
                <a:solidFill>
                  <a:srgbClr val="334155"/>
                </a:solidFill>
                <a:latin typeface="DM Sans"/>
              </a:rPr>
              <a:t>.</a:t>
            </a:r>
          </a:p>
        </p:txBody>
      </p:sp>
      <p:pic>
        <p:nvPicPr>
          <p:cNvPr id="12" name="Picture 11" descr="image.png"/>
          <p:cNvPicPr>
            <a:picLocks noChangeAspect="1"/>
          </p:cNvPicPr>
          <p:nvPr/>
        </p:nvPicPr>
        <p:blipFill>
          <a:blip r:embed="rId8"/>
          <a:stretch>
            <a:fillRect/>
          </a:stretch>
        </p:blipFill>
        <p:spPr>
          <a:xfrm>
            <a:off x="8366224" y="2505075"/>
            <a:ext cx="571500" cy="571500"/>
          </a:xfrm>
          <a:prstGeom prst="rect">
            <a:avLst/>
          </a:prstGeom>
        </p:spPr>
      </p:pic>
      <p:sp>
        <p:nvSpPr>
          <p:cNvPr id="13" name="TextBox 12"/>
          <p:cNvSpPr txBox="1"/>
          <p:nvPr/>
        </p:nvSpPr>
        <p:spPr>
          <a:xfrm>
            <a:off x="8366224" y="3267075"/>
            <a:ext cx="3127109" cy="285750"/>
          </a:xfrm>
          <a:prstGeom prst="rect">
            <a:avLst/>
          </a:prstGeom>
          <a:noFill/>
        </p:spPr>
        <p:txBody>
          <a:bodyPr wrap="square" lIns="0" tIns="0" rIns="0" bIns="0" anchor="t">
            <a:spAutoFit/>
          </a:bodyPr>
          <a:lstStyle/>
          <a:p>
            <a:pPr algn="l"/>
            <a:r>
              <a:rPr sz="1800" b="0" i="0" u="none" dirty="0">
                <a:solidFill>
                  <a:srgbClr val="0F172A"/>
                </a:solidFill>
                <a:latin typeface="Outfit SemiBold"/>
              </a:rPr>
              <a:t>3. </a:t>
            </a:r>
            <a:r>
              <a:rPr lang="es-CL" dirty="0">
                <a:solidFill>
                  <a:srgbClr val="0F172A"/>
                </a:solidFill>
                <a:latin typeface="Outfit SemiBold"/>
              </a:rPr>
              <a:t>Seguimiento pediátrico</a:t>
            </a:r>
            <a:endParaRPr sz="1800" b="0" i="0" u="none" dirty="0">
              <a:solidFill>
                <a:srgbClr val="0F172A"/>
              </a:solidFill>
              <a:latin typeface="Outfit SemiBold"/>
            </a:endParaRPr>
          </a:p>
        </p:txBody>
      </p:sp>
      <p:sp>
        <p:nvSpPr>
          <p:cNvPr id="14" name="TextBox 13"/>
          <p:cNvSpPr txBox="1"/>
          <p:nvPr/>
        </p:nvSpPr>
        <p:spPr>
          <a:xfrm>
            <a:off x="8217314" y="3667125"/>
            <a:ext cx="3276019" cy="1524263"/>
          </a:xfrm>
          <a:prstGeom prst="rect">
            <a:avLst/>
          </a:prstGeom>
          <a:noFill/>
        </p:spPr>
        <p:txBody>
          <a:bodyPr wrap="square" lIns="0" tIns="0" rIns="0" bIns="0" anchor="t">
            <a:spAutoFit/>
          </a:bodyPr>
          <a:lstStyle/>
          <a:p>
            <a:pPr algn="l">
              <a:lnSpc>
                <a:spcPts val="2025"/>
              </a:lnSpc>
            </a:pPr>
            <a:r>
              <a:rPr lang="es-CL" sz="1350" b="0" i="0" u="none" dirty="0">
                <a:solidFill>
                  <a:srgbClr val="334155"/>
                </a:solidFill>
                <a:latin typeface="DM Sans"/>
              </a:rPr>
              <a:t>Puede existir algún RN que requiera evaluaci</a:t>
            </a:r>
            <a:r>
              <a:rPr lang="es-CL" sz="1350" dirty="0">
                <a:solidFill>
                  <a:srgbClr val="334155"/>
                </a:solidFill>
                <a:latin typeface="DM Sans"/>
              </a:rPr>
              <a:t>ón por </a:t>
            </a:r>
            <a:r>
              <a:rPr lang="es-CL" sz="1350" dirty="0" err="1">
                <a:solidFill>
                  <a:srgbClr val="334155"/>
                </a:solidFill>
                <a:latin typeface="DM Sans"/>
              </a:rPr>
              <a:t>fonaudiólogo</a:t>
            </a:r>
            <a:r>
              <a:rPr lang="es-CL" sz="1350" dirty="0">
                <a:solidFill>
                  <a:srgbClr val="334155"/>
                </a:solidFill>
                <a:latin typeface="DM Sans"/>
              </a:rPr>
              <a:t> , otorrino o dentista pero será excepcional</a:t>
            </a:r>
          </a:p>
          <a:p>
            <a:pPr algn="l">
              <a:lnSpc>
                <a:spcPts val="2025"/>
              </a:lnSpc>
            </a:pPr>
            <a:r>
              <a:rPr lang="es-CL" sz="1350" b="0" i="0" u="none" dirty="0">
                <a:solidFill>
                  <a:srgbClr val="334155"/>
                </a:solidFill>
                <a:latin typeface="DM Sans"/>
              </a:rPr>
              <a:t>No se requiere e</a:t>
            </a:r>
            <a:r>
              <a:rPr lang="es-CL" sz="1350" dirty="0">
                <a:solidFill>
                  <a:srgbClr val="334155"/>
                </a:solidFill>
                <a:latin typeface="DM Sans"/>
              </a:rPr>
              <a:t>valuación por fonoaudiólogo, dentista u otorrino con la frecuencia que estamos observando</a:t>
            </a:r>
            <a:endParaRPr sz="1350" b="0" i="0" u="none" dirty="0">
              <a:solidFill>
                <a:srgbClr val="334155"/>
              </a:solidFill>
              <a:latin typeface="DM Sans"/>
            </a:endParaRPr>
          </a:p>
        </p:txBody>
      </p:sp>
      <p:pic>
        <p:nvPicPr>
          <p:cNvPr id="15" name="Picture 14" descr="image.png"/>
          <p:cNvPicPr>
            <a:picLocks noChangeAspect="1"/>
          </p:cNvPicPr>
          <p:nvPr/>
        </p:nvPicPr>
        <p:blipFill>
          <a:blip r:embed="rId9"/>
          <a:stretch>
            <a:fillRect/>
          </a:stretch>
        </p:blipFill>
        <p:spPr>
          <a:xfrm>
            <a:off x="1033462" y="2657475"/>
            <a:ext cx="200025" cy="266700"/>
          </a:xfrm>
          <a:prstGeom prst="rect">
            <a:avLst/>
          </a:prstGeom>
        </p:spPr>
      </p:pic>
      <p:pic>
        <p:nvPicPr>
          <p:cNvPr id="16" name="Picture 15" descr="image.png"/>
          <p:cNvPicPr>
            <a:picLocks noChangeAspect="1"/>
          </p:cNvPicPr>
          <p:nvPr/>
        </p:nvPicPr>
        <p:blipFill>
          <a:blip r:embed="rId10"/>
          <a:stretch>
            <a:fillRect/>
          </a:stretch>
        </p:blipFill>
        <p:spPr>
          <a:xfrm>
            <a:off x="4740324" y="2657475"/>
            <a:ext cx="304800" cy="266700"/>
          </a:xfrm>
          <a:prstGeom prst="rect">
            <a:avLst/>
          </a:prstGeom>
        </p:spPr>
      </p:pic>
      <p:pic>
        <p:nvPicPr>
          <p:cNvPr id="17" name="Picture 16" descr="image.png"/>
          <p:cNvPicPr>
            <a:picLocks noChangeAspect="1"/>
          </p:cNvPicPr>
          <p:nvPr/>
        </p:nvPicPr>
        <p:blipFill>
          <a:blip r:embed="rId11"/>
          <a:stretch>
            <a:fillRect/>
          </a:stretch>
        </p:blipFill>
        <p:spPr>
          <a:xfrm>
            <a:off x="8518624" y="2657475"/>
            <a:ext cx="266700" cy="266700"/>
          </a:xfrm>
          <a:prstGeom prst="rect">
            <a:avLst/>
          </a:prstGeom>
        </p:spPr>
      </p:pic>
      <p:sp>
        <p:nvSpPr>
          <p:cNvPr id="18" name="TextBox 17"/>
          <p:cNvSpPr txBox="1"/>
          <p:nvPr/>
        </p:nvSpPr>
        <p:spPr>
          <a:xfrm>
            <a:off x="571500" y="476250"/>
            <a:ext cx="11601450" cy="428625"/>
          </a:xfrm>
          <a:prstGeom prst="rect">
            <a:avLst/>
          </a:prstGeom>
          <a:noFill/>
        </p:spPr>
        <p:txBody>
          <a:bodyPr wrap="square" lIns="0" tIns="0" rIns="0" bIns="0" anchor="t">
            <a:spAutoFit/>
          </a:bodyPr>
          <a:lstStyle/>
          <a:p>
            <a:pPr algn="l"/>
            <a:r>
              <a:rPr sz="2700" b="1" i="0" u="none" dirty="0">
                <a:solidFill>
                  <a:srgbClr val="0369A1"/>
                </a:solidFill>
                <a:latin typeface="Outfit"/>
              </a:rPr>
              <a:t>Guía para Padres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sp>
        <p:nvSpPr>
          <p:cNvPr id="4" name="TextBox 3"/>
          <p:cNvSpPr txBox="1"/>
          <p:nvPr/>
        </p:nvSpPr>
        <p:spPr>
          <a:xfrm>
            <a:off x="1965483" y="2871787"/>
            <a:ext cx="8261032" cy="571500"/>
          </a:xfrm>
          <a:prstGeom prst="rect">
            <a:avLst/>
          </a:prstGeom>
          <a:noFill/>
        </p:spPr>
        <p:txBody>
          <a:bodyPr wrap="square" lIns="0" tIns="0" rIns="0" bIns="0" anchor="t">
            <a:spAutoFit/>
          </a:bodyPr>
          <a:lstStyle/>
          <a:p>
            <a:pPr algn="ctr"/>
            <a:r>
              <a:rPr sz="3600" b="1" i="0" u="none" dirty="0" err="1">
                <a:solidFill>
                  <a:srgbClr val="0F172A"/>
                </a:solidFill>
                <a:latin typeface="Outfit"/>
              </a:rPr>
              <a:t>Acompañemos</a:t>
            </a:r>
            <a:r>
              <a:rPr sz="3600" b="1" i="0" u="none" dirty="0">
                <a:solidFill>
                  <a:srgbClr val="0F172A"/>
                </a:solidFill>
                <a:latin typeface="Outfit"/>
              </a:rPr>
              <a:t> con Ciencia y </a:t>
            </a:r>
            <a:r>
              <a:rPr sz="3600" b="1" i="0" u="none" dirty="0" err="1">
                <a:solidFill>
                  <a:srgbClr val="0F172A"/>
                </a:solidFill>
                <a:latin typeface="Outfit"/>
              </a:rPr>
              <a:t>Empatía</a:t>
            </a:r>
            <a:endParaRPr sz="3600" b="1" i="0" u="none" dirty="0">
              <a:solidFill>
                <a:srgbClr val="0F172A"/>
              </a:solidFill>
              <a:latin typeface="Outfit"/>
            </a:endParaRPr>
          </a:p>
        </p:txBody>
      </p:sp>
      <p:sp>
        <p:nvSpPr>
          <p:cNvPr id="5" name="TextBox 4"/>
          <p:cNvSpPr txBox="1"/>
          <p:nvPr/>
        </p:nvSpPr>
        <p:spPr>
          <a:xfrm>
            <a:off x="2476500" y="3586162"/>
            <a:ext cx="7239000" cy="285750"/>
          </a:xfrm>
          <a:prstGeom prst="rect">
            <a:avLst/>
          </a:prstGeom>
          <a:noFill/>
        </p:spPr>
        <p:txBody>
          <a:bodyPr wrap="square" lIns="0" tIns="0" rIns="0" bIns="0" anchor="t">
            <a:spAutoFit/>
          </a:bodyPr>
          <a:lstStyle/>
          <a:p>
            <a:pPr algn="ctr">
              <a:lnSpc>
                <a:spcPts val="2250"/>
              </a:lnSpc>
            </a:pPr>
            <a:r>
              <a:rPr sz="1500" b="0" i="0" u="none" dirty="0">
                <a:solidFill>
                  <a:srgbClr val="475569"/>
                </a:solidFill>
                <a:latin typeface="DM Sans"/>
              </a:rPr>
              <a:t>"Las </a:t>
            </a:r>
            <a:r>
              <a:rPr sz="1500" b="0" i="0" u="none" dirty="0" err="1">
                <a:solidFill>
                  <a:srgbClr val="475569"/>
                </a:solidFill>
                <a:latin typeface="DM Sans"/>
              </a:rPr>
              <a:t>dificultades</a:t>
            </a:r>
            <a:r>
              <a:rPr sz="1500" b="0" i="0" u="none" dirty="0">
                <a:solidFill>
                  <a:srgbClr val="475569"/>
                </a:solidFill>
                <a:latin typeface="DM Sans"/>
              </a:rPr>
              <a:t> de </a:t>
            </a:r>
            <a:r>
              <a:rPr sz="1500" b="0" i="0" u="none" dirty="0" err="1">
                <a:solidFill>
                  <a:srgbClr val="475569"/>
                </a:solidFill>
                <a:latin typeface="DM Sans"/>
              </a:rPr>
              <a:t>lactancia</a:t>
            </a:r>
            <a:r>
              <a:rPr sz="1500" b="0" i="0" u="none" dirty="0">
                <a:solidFill>
                  <a:srgbClr val="475569"/>
                </a:solidFill>
                <a:latin typeface="DM Sans"/>
              </a:rPr>
              <a:t> son reales. La </a:t>
            </a:r>
            <a:r>
              <a:rPr sz="1500" b="0" i="0" u="none" dirty="0" err="1">
                <a:solidFill>
                  <a:srgbClr val="475569"/>
                </a:solidFill>
                <a:latin typeface="DM Sans"/>
              </a:rPr>
              <a:t>solución</a:t>
            </a:r>
            <a:r>
              <a:rPr sz="1500" b="0" i="0" u="none" dirty="0">
                <a:solidFill>
                  <a:srgbClr val="475569"/>
                </a:solidFill>
                <a:latin typeface="DM Sans"/>
              </a:rPr>
              <a:t> </a:t>
            </a:r>
            <a:r>
              <a:rPr sz="1500" b="0" i="0" u="none" dirty="0" err="1">
                <a:solidFill>
                  <a:srgbClr val="475569"/>
                </a:solidFill>
                <a:latin typeface="DM Sans"/>
              </a:rPr>
              <a:t>casi</a:t>
            </a:r>
            <a:r>
              <a:rPr sz="1500" b="0" i="0" u="none" dirty="0">
                <a:solidFill>
                  <a:srgbClr val="475569"/>
                </a:solidFill>
                <a:latin typeface="DM Sans"/>
              </a:rPr>
              <a:t> </a:t>
            </a:r>
            <a:r>
              <a:rPr sz="1500" b="0" i="0" u="none" dirty="0" err="1">
                <a:solidFill>
                  <a:srgbClr val="475569"/>
                </a:solidFill>
                <a:latin typeface="DM Sans"/>
              </a:rPr>
              <a:t>nunca</a:t>
            </a:r>
            <a:r>
              <a:rPr sz="1500" b="0" i="0" u="none" dirty="0">
                <a:solidFill>
                  <a:srgbClr val="475569"/>
                </a:solidFill>
                <a:latin typeface="DM Sans"/>
              </a:rPr>
              <a:t> </a:t>
            </a:r>
            <a:r>
              <a:rPr sz="1500" b="0" i="0" u="none" dirty="0" err="1">
                <a:solidFill>
                  <a:srgbClr val="475569"/>
                </a:solidFill>
                <a:latin typeface="DM Sans"/>
              </a:rPr>
              <a:t>requiere</a:t>
            </a:r>
            <a:r>
              <a:rPr sz="1500" b="0" i="0" u="none" dirty="0">
                <a:solidFill>
                  <a:srgbClr val="475569"/>
                </a:solidFill>
                <a:latin typeface="DM Sans"/>
              </a:rPr>
              <a:t> un </a:t>
            </a:r>
            <a:r>
              <a:rPr sz="1500" b="0" i="0" u="none" dirty="0" err="1">
                <a:solidFill>
                  <a:srgbClr val="475569"/>
                </a:solidFill>
                <a:latin typeface="DM Sans"/>
              </a:rPr>
              <a:t>bisturí</a:t>
            </a:r>
            <a:r>
              <a:rPr sz="1500" b="0" i="0" u="none" dirty="0">
                <a:solidFill>
                  <a:srgbClr val="475569"/>
                </a:solidFill>
                <a:latin typeface="DM Sans"/>
              </a:rPr>
              <a:t>."</a:t>
            </a:r>
          </a:p>
        </p:txBody>
      </p:sp>
      <p:pic>
        <p:nvPicPr>
          <p:cNvPr id="10" name="Picture 2" descr="CLINICA INDISA">
            <a:extLst>
              <a:ext uri="{FF2B5EF4-FFF2-40B4-BE49-F238E27FC236}">
                <a16:creationId xmlns:a16="http://schemas.microsoft.com/office/drawing/2014/main" id="{9C4664D1-60F0-A68E-DD49-22024640E2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65495" y="1002406"/>
            <a:ext cx="1239069" cy="124460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logo Neored">
            <a:extLst>
              <a:ext uri="{FF2B5EF4-FFF2-40B4-BE49-F238E27FC236}">
                <a16:creationId xmlns:a16="http://schemas.microsoft.com/office/drawing/2014/main" id="{E4C32DCB-FCF9-A8A7-06AA-19BD54C02C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982" y="1002406"/>
            <a:ext cx="1501093" cy="12350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S_UNIQUEID" val="552"/>
</p:tagLst>
</file>

<file path=ppt/tags/tag2.xml><?xml version="1.0" encoding="utf-8"?>
<p:tagLst xmlns:a="http://schemas.openxmlformats.org/drawingml/2006/main" xmlns:r="http://schemas.openxmlformats.org/officeDocument/2006/relationships" xmlns:p="http://schemas.openxmlformats.org/presentationml/2006/main">
  <p:tag name="AS_UNIQUEID" val="90"/>
</p:tagLst>
</file>

<file path=ppt/tags/tag3.xml><?xml version="1.0" encoding="utf-8"?>
<p:tagLst xmlns:a="http://schemas.openxmlformats.org/drawingml/2006/main" xmlns:r="http://schemas.openxmlformats.org/officeDocument/2006/relationships" xmlns:p="http://schemas.openxmlformats.org/presentationml/2006/main">
  <p:tag name="AS_UNIQUEID" val="55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624</TotalTime>
  <Words>2348</Words>
  <Application>Microsoft Office PowerPoint</Application>
  <PresentationFormat>Panorámica</PresentationFormat>
  <Paragraphs>175</Paragraphs>
  <Slides>18</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18</vt:i4>
      </vt:variant>
    </vt:vector>
  </HeadingPairs>
  <TitlesOfParts>
    <vt:vector size="25" baseType="lpstr">
      <vt:lpstr>Arial</vt:lpstr>
      <vt:lpstr>Calibri</vt:lpstr>
      <vt:lpstr>DM Sans</vt:lpstr>
      <vt:lpstr>DM Sans Medium</vt:lpstr>
      <vt:lpstr>Outfit</vt:lpstr>
      <vt:lpstr>Outfit SemiBold</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Rce Indisa</dc:creator>
  <cp:keywords/>
  <dc:description>generated using python-pptx</dc:description>
  <cp:lastModifiedBy>Sergio Ambiado</cp:lastModifiedBy>
  <cp:revision>13</cp:revision>
  <dcterms:created xsi:type="dcterms:W3CDTF">2013-01-27T09:14:16Z</dcterms:created>
  <dcterms:modified xsi:type="dcterms:W3CDTF">2026-09-24T22:45:55Z</dcterms:modified>
  <cp:category/>
</cp:coreProperties>
</file>